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778" r:id="rId2"/>
  </p:sldMasterIdLst>
  <p:sldIdLst>
    <p:sldId id="316" r:id="rId3"/>
    <p:sldId id="315" r:id="rId4"/>
    <p:sldId id="349" r:id="rId5"/>
    <p:sldId id="264" r:id="rId6"/>
    <p:sldId id="294" r:id="rId7"/>
    <p:sldId id="287" r:id="rId8"/>
    <p:sldId id="266" r:id="rId9"/>
    <p:sldId id="267" r:id="rId10"/>
    <p:sldId id="270" r:id="rId11"/>
    <p:sldId id="338" r:id="rId12"/>
    <p:sldId id="342" r:id="rId13"/>
    <p:sldId id="323" r:id="rId14"/>
    <p:sldId id="271" r:id="rId15"/>
    <p:sldId id="273" r:id="rId16"/>
    <p:sldId id="292" r:id="rId17"/>
    <p:sldId id="340" r:id="rId18"/>
    <p:sldId id="317" r:id="rId19"/>
    <p:sldId id="277" r:id="rId20"/>
    <p:sldId id="312" r:id="rId21"/>
    <p:sldId id="281" r:id="rId22"/>
    <p:sldId id="297" r:id="rId23"/>
    <p:sldId id="296" r:id="rId24"/>
    <p:sldId id="325" r:id="rId25"/>
    <p:sldId id="351" r:id="rId26"/>
    <p:sldId id="307" r:id="rId27"/>
    <p:sldId id="328" r:id="rId28"/>
    <p:sldId id="339" r:id="rId29"/>
    <p:sldId id="345" r:id="rId30"/>
    <p:sldId id="346" r:id="rId31"/>
    <p:sldId id="348" r:id="rId32"/>
    <p:sldId id="353" r:id="rId33"/>
    <p:sldId id="350" r:id="rId34"/>
    <p:sldId id="347" r:id="rId35"/>
    <p:sldId id="352" r:id="rId36"/>
    <p:sldId id="337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865" autoAdjust="0"/>
  </p:normalViewPr>
  <p:slideViewPr>
    <p:cSldViewPr snapToGrid="0">
      <p:cViewPr varScale="1">
        <p:scale>
          <a:sx n="91" d="100"/>
          <a:sy n="91" d="100"/>
        </p:scale>
        <p:origin x="-104" y="-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89995240697593"/>
          <c:y val="0.0943838867967591"/>
          <c:w val="0.822000951860481"/>
          <c:h val="0.811232226406482"/>
        </c:manualLayout>
      </c:layout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Common Factors 50%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D7-40C7-82C8-9F838553A2E5}"/>
                </c:ext>
              </c:extLst>
            </c:dLbl>
            <c:dLbl>
              <c:idx val="1"/>
              <c:layout>
                <c:manualLayout>
                  <c:x val="0.234894810691112"/>
                  <c:y val="-0.107207349081365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Cliënt</a:t>
                    </a:r>
                    <a:r>
                      <a:rPr lang="en-US" dirty="0"/>
                      <a:t>/life </a:t>
                    </a:r>
                  </a:p>
                  <a:p>
                    <a:r>
                      <a:rPr lang="en-US" dirty="0"/>
                      <a:t>33</a:t>
                    </a:r>
                    <a:r>
                      <a:rPr lang="en-US" baseline="0" dirty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990545130763208"/>
                      <c:h val="0.203217391304347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D7-40C7-82C8-9F838553A2E5}"/>
                </c:ext>
              </c:extLst>
            </c:dLbl>
            <c:dLbl>
              <c:idx val="2"/>
              <c:layout>
                <c:manualLayout>
                  <c:x val="0.0995007333642118"/>
                  <c:y val="0.11144197192742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Method 17%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D7-40C7-82C8-9F838553A2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3"/>
                <c:pt idx="0">
                  <c:v>Common Factors 49%</c:v>
                </c:pt>
                <c:pt idx="1">
                  <c:v>client/life</c:v>
                </c:pt>
                <c:pt idx="2">
                  <c:v>Method 8% 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50.0</c:v>
                </c:pt>
                <c:pt idx="1">
                  <c:v>33.30000000000001</c:v>
                </c:pt>
                <c:pt idx="2">
                  <c:v>17.0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2D7-40C7-82C8-9F838553A2E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0A1721-EB3F-4717-824F-E7FC266DA692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FD5F60-6DC1-45D4-8A3D-1CE884C9ABB6}" type="slidenum">
              <a:rPr lang="nl-NL" smtClean="0"/>
              <a:t>‹nr.›</a:t>
            </a:fld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6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013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462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7400" y="266700"/>
            <a:ext cx="11099800" cy="11049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1524000" y="1790700"/>
            <a:ext cx="10363200" cy="43815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7D54A-8788-45C2-8B8F-CAAD99E2BE6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4701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0A1721-EB3F-4717-824F-E7FC266DA692}" type="datetimeFigureOut">
              <a:rPr lang="nl-NL" smtClean="0">
                <a:solidFill>
                  <a:srgbClr val="C6E7FC"/>
                </a:solidFill>
              </a:rPr>
              <a:pPr/>
              <a:t>14-11-19</a:t>
            </a:fld>
            <a:endParaRPr lang="nl-NL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FD5F60-6DC1-45D4-8A3D-1CE884C9ABB6}" type="slidenum">
              <a:rPr lang="nl-NL" smtClean="0">
                <a:solidFill>
                  <a:srgbClr val="C6E7FC"/>
                </a:solidFill>
              </a:rPr>
              <a:pPr/>
              <a:t>‹nr.›</a:t>
            </a:fld>
            <a:endParaRPr lang="nl-NL">
              <a:solidFill>
                <a:srgbClr val="C6E7F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6E7FC">
                        <a:alpha val="60000"/>
                      </a:srgbClr>
                    </a:solidFill>
                  </a:ln>
                  <a:solidFill>
                    <a:srgbClr val="C6E7FC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90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>
                <a:solidFill>
                  <a:srgbClr val="073E87"/>
                </a:solidFill>
              </a:rPr>
              <a:pPr/>
              <a:t>14-11-19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73E8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396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73E8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>
                <a:solidFill>
                  <a:srgbClr val="073E87"/>
                </a:solidFill>
              </a:rPr>
              <a:pPr/>
              <a:t>14-11-19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19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>
                <a:solidFill>
                  <a:srgbClr val="073E87"/>
                </a:solidFill>
              </a:rPr>
              <a:pPr/>
              <a:t>14-11-19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73E8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2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>
                <a:solidFill>
                  <a:srgbClr val="073E87"/>
                </a:solidFill>
              </a:rPr>
              <a:pPr/>
              <a:t>14-11-19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73E8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3512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>
                <a:solidFill>
                  <a:srgbClr val="073E87"/>
                </a:solidFill>
              </a:rPr>
              <a:pPr/>
              <a:t>14-11-19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73E8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0596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>
                <a:solidFill>
                  <a:srgbClr val="073E87"/>
                </a:solidFill>
              </a:rPr>
              <a:pPr/>
              <a:t>14-11-19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5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7592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>
                <a:solidFill>
                  <a:srgbClr val="073E87"/>
                </a:solidFill>
              </a:rPr>
              <a:pPr/>
              <a:t>14-11-19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9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>
                <a:solidFill>
                  <a:srgbClr val="073E87"/>
                </a:solidFill>
              </a:rPr>
              <a:pPr/>
              <a:t>14-11-19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1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>
                <a:solidFill>
                  <a:srgbClr val="073E87"/>
                </a:solidFill>
              </a:rPr>
              <a:pPr/>
              <a:t>14-11-19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73E8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7153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>
                <a:solidFill>
                  <a:srgbClr val="073E87"/>
                </a:solidFill>
              </a:rPr>
              <a:pPr/>
              <a:t>14-11-19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73E8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1601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7400" y="266700"/>
            <a:ext cx="11099800" cy="11049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1524000" y="1790700"/>
            <a:ext cx="10363200" cy="43815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73E87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7D54A-8788-45C2-8B8F-CAAD99E2BE6D}" type="slidenum">
              <a:rPr lang="nl-NL" altLang="nl-NL">
                <a:solidFill>
                  <a:srgbClr val="073E87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73E87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0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442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9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64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929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99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2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1721-EB3F-4717-824F-E7FC266DA692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5F60-6DC1-45D4-8A3D-1CE884C9AB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10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0A1721-EB3F-4717-824F-E7FC266DA692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2FD5F60-6DC1-45D4-8A3D-1CE884C9AB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42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0A1721-EB3F-4717-824F-E7FC266DA692}" type="datetimeFigureOut">
              <a:rPr lang="nl-NL" smtClean="0">
                <a:solidFill>
                  <a:srgbClr val="073E87"/>
                </a:solidFill>
              </a:rPr>
              <a:pPr/>
              <a:t>14-11-19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2FD5F60-6DC1-45D4-8A3D-1CE884C9ABB6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6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journals.sagepub.com/doi/full/10.1177/1044389419841688" TargetMode="External"/><Relationship Id="rId3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="" id="{2304BEA0-3E5E-4B0E-AD67-55871EF0C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356" y="2248348"/>
            <a:ext cx="8003097" cy="3877815"/>
          </a:xfrm>
        </p:spPr>
        <p:txBody>
          <a:bodyPr>
            <a:normAutofit fontScale="70000" lnSpcReduction="20000"/>
          </a:bodyPr>
          <a:lstStyle/>
          <a:p>
            <a:endParaRPr lang="nl-NL" dirty="0"/>
          </a:p>
          <a:p>
            <a:endParaRPr lang="nl-NL" dirty="0"/>
          </a:p>
          <a:p>
            <a:pPr marL="0" indent="0" algn="ctr">
              <a:buNone/>
            </a:pPr>
            <a:r>
              <a:rPr lang="nl-NL" sz="5400" dirty="0">
                <a:solidFill>
                  <a:srgbClr val="073E87"/>
                </a:solidFill>
                <a:ea typeface="+mj-ea"/>
                <a:cs typeface="+mj-cs"/>
              </a:rPr>
              <a:t>Wat werkt in de hulpverlening ?</a:t>
            </a:r>
            <a:endParaRPr lang="nl-NL" sz="1800" dirty="0">
              <a:solidFill>
                <a:srgbClr val="073E87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nl-NL" sz="2000" dirty="0">
              <a:solidFill>
                <a:srgbClr val="073E87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nl-NL" sz="5200" dirty="0">
                <a:solidFill>
                  <a:srgbClr val="002060"/>
                </a:solidFill>
              </a:rPr>
              <a:t>Sjef de Vries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114300" lvl="0" indent="0">
              <a:buClr>
                <a:srgbClr val="31B6FD"/>
              </a:buClr>
              <a:buNone/>
            </a:pPr>
            <a:r>
              <a:rPr lang="nl-NL" altLang="nl-NL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©   Sjef de Vries, Batenburg  2016</a:t>
            </a:r>
            <a:endParaRPr lang="nl-NL" altLang="nl-NL" sz="1100" b="1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14300" lvl="0" indent="0">
              <a:buClr>
                <a:srgbClr val="31B6FD"/>
              </a:buClr>
              <a:buNone/>
            </a:pPr>
            <a:r>
              <a:rPr lang="nl-NL" altLang="nl-NL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Deze PowerPoint presentatie (of delen ervan) mag niet gebruikt worden voor presentaties artikelen of lezingen door anderen dan de copyrighthouder tenzij na overleg met hem. 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25A165C8-7909-435A-952E-0F4DEDFB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87" y="307818"/>
            <a:ext cx="9819423" cy="1158843"/>
          </a:xfrm>
        </p:spPr>
        <p:txBody>
          <a:bodyPr/>
          <a:lstStyle/>
          <a:p>
            <a:r>
              <a:rPr lang="nl-NL" dirty="0"/>
              <a:t>VOPN</a:t>
            </a:r>
            <a:r>
              <a:rPr lang="nl-NL" sz="3200" dirty="0"/>
              <a:t>   </a:t>
            </a:r>
            <a:br>
              <a:rPr lang="nl-NL" sz="3200" dirty="0"/>
            </a:br>
            <a:r>
              <a:rPr lang="nl-NL" sz="2000" dirty="0"/>
              <a:t>Amsterdam 2/11/2019</a:t>
            </a:r>
          </a:p>
        </p:txBody>
      </p:sp>
    </p:spTree>
    <p:extLst>
      <p:ext uri="{BB962C8B-B14F-4D97-AF65-F5344CB8AC3E}">
        <p14:creationId xmlns:p14="http://schemas.microsoft.com/office/powerpoint/2010/main" val="916764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13988" y="2248348"/>
            <a:ext cx="10999961" cy="4349005"/>
          </a:xfrm>
        </p:spPr>
        <p:txBody>
          <a:bodyPr>
            <a:normAutofit/>
          </a:bodyPr>
          <a:lstStyle/>
          <a:p>
            <a:r>
              <a:rPr lang="nl-NL" sz="3200" dirty="0"/>
              <a:t> </a:t>
            </a:r>
            <a:r>
              <a:rPr lang="nl-NL" sz="3200" b="1" dirty="0"/>
              <a:t>Twee meta-analyses </a:t>
            </a:r>
          </a:p>
          <a:p>
            <a:r>
              <a:rPr lang="nl-NL" sz="3200" b="1" dirty="0"/>
              <a:t> 1970 -2010</a:t>
            </a:r>
          </a:p>
          <a:p>
            <a:r>
              <a:rPr lang="nl-NL" sz="3200" b="1" dirty="0"/>
              <a:t> 80 studies </a:t>
            </a:r>
          </a:p>
          <a:p>
            <a:endParaRPr lang="nl-NL" sz="3200" dirty="0"/>
          </a:p>
          <a:p>
            <a:r>
              <a:rPr lang="nl-NL" sz="3200" dirty="0"/>
              <a:t> Géén verschil in complete en ontmantelde behandeling. 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dirty="0" err="1"/>
              <a:t>Wampold</a:t>
            </a:r>
            <a:r>
              <a:rPr lang="nl-NL" sz="1400" dirty="0"/>
              <a:t>, </a:t>
            </a:r>
            <a:r>
              <a:rPr lang="nl-NL" sz="1400" dirty="0" err="1"/>
              <a:t>Imel</a:t>
            </a:r>
            <a:r>
              <a:rPr lang="nl-NL" sz="1400" dirty="0"/>
              <a:t> 2015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7987" y="260648"/>
            <a:ext cx="10341684" cy="1140314"/>
          </a:xfrm>
        </p:spPr>
        <p:txBody>
          <a:bodyPr/>
          <a:lstStyle/>
          <a:p>
            <a:r>
              <a:rPr lang="nl-NL" sz="4400" b="1" dirty="0"/>
              <a:t>Specifieke technieken: </a:t>
            </a:r>
            <a:br>
              <a:rPr lang="nl-NL" sz="4400" b="1" dirty="0"/>
            </a:br>
            <a:r>
              <a:rPr lang="nl-NL" sz="4400" b="1" dirty="0"/>
              <a:t>Ontmantelingsonderzoeken:</a:t>
            </a:r>
          </a:p>
        </p:txBody>
      </p:sp>
    </p:spTree>
    <p:extLst>
      <p:ext uri="{BB962C8B-B14F-4D97-AF65-F5344CB8AC3E}">
        <p14:creationId xmlns:p14="http://schemas.microsoft.com/office/powerpoint/2010/main" val="288552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="" id="{3D19162C-12A8-45A3-97CE-D23B2713A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609" y="2206403"/>
            <a:ext cx="10327340" cy="43621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4400" dirty="0"/>
              <a:t> </a:t>
            </a:r>
          </a:p>
          <a:p>
            <a:r>
              <a:rPr lang="nl-NL" sz="4400" dirty="0"/>
              <a:t>Klager/bezoeker/ klant analyse? </a:t>
            </a:r>
          </a:p>
          <a:p>
            <a:pPr marL="0" indent="0">
              <a:buNone/>
            </a:pPr>
            <a:endParaRPr lang="nl-NL" sz="4400" dirty="0"/>
          </a:p>
          <a:p>
            <a:pPr lvl="0">
              <a:buClr>
                <a:srgbClr val="31B6FD"/>
              </a:buClr>
            </a:pPr>
            <a:r>
              <a:rPr lang="nl-NL" sz="4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Wondervraag ? 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nl-NL" sz="4400" dirty="0"/>
              <a:t> </a:t>
            </a:r>
          </a:p>
          <a:p>
            <a:r>
              <a:rPr lang="nl-NL" sz="4400" dirty="0"/>
              <a:t> De pauze en instructies ?</a:t>
            </a:r>
          </a:p>
          <a:p>
            <a:pPr marL="0" indent="0">
              <a:buNone/>
            </a:pPr>
            <a:endParaRPr lang="nl-NL" sz="4400" dirty="0"/>
          </a:p>
          <a:p>
            <a:pPr marL="0" indent="0">
              <a:buNone/>
            </a:pPr>
            <a:r>
              <a:rPr lang="nl-NL" sz="1800" dirty="0"/>
              <a:t>(BRIEF, London </a:t>
            </a:r>
            <a:r>
              <a:rPr lang="nl-NL" sz="1800" dirty="0" err="1"/>
              <a:t>Shennan</a:t>
            </a:r>
            <a:r>
              <a:rPr lang="nl-NL" sz="1800" dirty="0"/>
              <a:t> &amp; </a:t>
            </a:r>
            <a:r>
              <a:rPr lang="nl-NL" sz="1800" dirty="0" err="1"/>
              <a:t>Iveson</a:t>
            </a:r>
            <a:r>
              <a:rPr lang="nl-NL" sz="1800" dirty="0"/>
              <a:t>. 2012)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06088A5A-D1D1-4293-93E0-F4D2F950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Werkt SFBT zonder….</a:t>
            </a:r>
          </a:p>
        </p:txBody>
      </p:sp>
    </p:spTree>
    <p:extLst>
      <p:ext uri="{BB962C8B-B14F-4D97-AF65-F5344CB8AC3E}">
        <p14:creationId xmlns:p14="http://schemas.microsoft.com/office/powerpoint/2010/main" val="369933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223248" y="2248348"/>
            <a:ext cx="8265241" cy="44210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altLang="nl-NL" sz="3200" b="1" dirty="0"/>
              <a:t> </a:t>
            </a:r>
            <a:r>
              <a:rPr lang="nl-NL" altLang="nl-NL" sz="3600" b="1" dirty="0">
                <a:solidFill>
                  <a:srgbClr val="002060"/>
                </a:solidFill>
              </a:rPr>
              <a:t>Effect is</a:t>
            </a:r>
            <a:r>
              <a:rPr lang="nl-NL" altLang="nl-NL" sz="3600" b="1" i="1" dirty="0">
                <a:solidFill>
                  <a:srgbClr val="002060"/>
                </a:solidFill>
              </a:rPr>
              <a:t> niet </a:t>
            </a:r>
            <a:r>
              <a:rPr lang="nl-NL" altLang="nl-NL" sz="3600" b="1" dirty="0">
                <a:solidFill>
                  <a:srgbClr val="002060"/>
                </a:solidFill>
              </a:rPr>
              <a:t>afhankelijk van:  </a:t>
            </a:r>
          </a:p>
          <a:p>
            <a:pPr>
              <a:lnSpc>
                <a:spcPct val="90000"/>
              </a:lnSpc>
              <a:buNone/>
            </a:pPr>
            <a:r>
              <a:rPr lang="nl-NL" altLang="nl-NL" sz="3200" b="1" dirty="0"/>
              <a:t>		- </a:t>
            </a:r>
            <a:r>
              <a:rPr lang="nl-NL" altLang="nl-NL" sz="3200" dirty="0"/>
              <a:t>setting ( groep, relatie, individueel)</a:t>
            </a:r>
          </a:p>
          <a:p>
            <a:pPr>
              <a:lnSpc>
                <a:spcPct val="90000"/>
              </a:lnSpc>
              <a:buNone/>
            </a:pPr>
            <a:r>
              <a:rPr lang="nl-NL" altLang="nl-NL" sz="3200" dirty="0"/>
              <a:t>		- lang of kortdurend</a:t>
            </a:r>
          </a:p>
          <a:p>
            <a:pPr>
              <a:lnSpc>
                <a:spcPct val="90000"/>
              </a:lnSpc>
              <a:buNone/>
            </a:pPr>
            <a:r>
              <a:rPr lang="nl-NL" altLang="nl-NL" sz="3200" dirty="0"/>
              <a:t>		- professionele discipline</a:t>
            </a:r>
          </a:p>
          <a:p>
            <a:pPr>
              <a:lnSpc>
                <a:spcPct val="90000"/>
              </a:lnSpc>
              <a:buNone/>
            </a:pPr>
            <a:r>
              <a:rPr lang="nl-NL" altLang="nl-NL" sz="3200" dirty="0"/>
              <a:t>		- werkervaring, supervisie, training</a:t>
            </a:r>
          </a:p>
          <a:p>
            <a:pPr>
              <a:lnSpc>
                <a:spcPct val="90000"/>
              </a:lnSpc>
              <a:buNone/>
            </a:pPr>
            <a:r>
              <a:rPr lang="nl-NL" altLang="nl-NL" sz="3200" dirty="0"/>
              <a:t>		</a:t>
            </a:r>
            <a:r>
              <a:rPr lang="nl-NL" altLang="nl-NL" sz="3200" b="1" dirty="0"/>
              <a:t>- </a:t>
            </a:r>
            <a:r>
              <a:rPr lang="nl-NL" altLang="nl-NL" sz="3200" dirty="0"/>
              <a:t>methodetrouw</a:t>
            </a:r>
          </a:p>
          <a:p>
            <a:pPr>
              <a:lnSpc>
                <a:spcPct val="90000"/>
              </a:lnSpc>
              <a:buNone/>
            </a:pPr>
            <a:endParaRPr lang="nl-NL" altLang="nl-NL" sz="3200" b="1" dirty="0"/>
          </a:p>
          <a:p>
            <a:pPr>
              <a:lnSpc>
                <a:spcPct val="90000"/>
              </a:lnSpc>
              <a:buNone/>
            </a:pPr>
            <a:r>
              <a:rPr lang="nl-NL" altLang="nl-NL" sz="3200" b="1" i="1" dirty="0"/>
              <a:t>     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60 jaar onderzoek 2</a:t>
            </a:r>
          </a:p>
        </p:txBody>
      </p:sp>
    </p:spTree>
    <p:extLst>
      <p:ext uri="{BB962C8B-B14F-4D97-AF65-F5344CB8AC3E}">
        <p14:creationId xmlns:p14="http://schemas.microsoft.com/office/powerpoint/2010/main" val="266430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 dirty="0"/>
              <a:t>60 jaar onderzoek (3)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0202" y="2248348"/>
            <a:ext cx="9786796" cy="427699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nl-NL" altLang="nl-NL" sz="2800" b="1" dirty="0"/>
              <a:t> </a:t>
            </a:r>
            <a:r>
              <a:rPr lang="nl-NL" altLang="nl-NL" sz="3200" b="1" dirty="0"/>
              <a:t>Géén direct verband tussen: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NL" altLang="nl-NL" sz="32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altLang="nl-NL" sz="2800" b="1" dirty="0"/>
              <a:t>	</a:t>
            </a:r>
            <a:r>
              <a:rPr lang="nl-NL" altLang="nl-NL" sz="3200" b="1" dirty="0">
                <a:solidFill>
                  <a:srgbClr val="0070C0"/>
                </a:solidFill>
              </a:rPr>
              <a:t>Problemen &gt; diagnoses &gt; behandeling &gt; effect.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NL" altLang="nl-NL" sz="28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altLang="nl-NL" sz="2800" b="1" dirty="0"/>
              <a:t>	</a:t>
            </a:r>
            <a:r>
              <a:rPr lang="nl-NL" altLang="nl-NL" sz="2800" dirty="0"/>
              <a:t>Manier van diagnosticeren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altLang="nl-NL" sz="2800" dirty="0"/>
              <a:t>	Wie diagnosticeert/behandelt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altLang="nl-NL" sz="2800" dirty="0"/>
              <a:t>	Sociaal economische status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altLang="nl-NL" sz="2800" dirty="0"/>
              <a:t>	Cultuur/etniciteit/gender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NL" altLang="nl-NL" sz="28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altLang="nl-NL" sz="2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373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7987" y="570155"/>
            <a:ext cx="10341684" cy="1099253"/>
          </a:xfrm>
        </p:spPr>
        <p:txBody>
          <a:bodyPr/>
          <a:lstStyle/>
          <a:p>
            <a:pPr eaLnBrk="1" hangingPunct="1"/>
            <a:r>
              <a:rPr lang="nl-NL" altLang="nl-NL" sz="4000" b="1" dirty="0"/>
              <a:t> </a:t>
            </a:r>
            <a:r>
              <a:rPr lang="nl-NL" altLang="nl-NL" sz="3800" b="1" dirty="0"/>
              <a:t>“Bewezen effectief”</a:t>
            </a:r>
            <a:br>
              <a:rPr lang="nl-NL" altLang="nl-NL" sz="3800" b="1" dirty="0"/>
            </a:br>
            <a:endParaRPr lang="nl-NL" altLang="nl-NL" sz="3800" b="1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7897" y="2114026"/>
            <a:ext cx="9947515" cy="474397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nl-NL" altLang="nl-NL" sz="3000" b="1" i="1" dirty="0"/>
              <a:t>   </a:t>
            </a:r>
            <a:r>
              <a:rPr lang="nl-NL" altLang="nl-NL" sz="3600" b="1" i="1" dirty="0">
                <a:solidFill>
                  <a:srgbClr val="002060"/>
                </a:solidFill>
              </a:rPr>
              <a:t>Methodes werken, maar  niet beter dan andere “</a:t>
            </a:r>
            <a:r>
              <a:rPr lang="nl-NL" altLang="nl-NL" sz="3600" b="1" i="1" dirty="0" err="1">
                <a:solidFill>
                  <a:srgbClr val="002060"/>
                </a:solidFill>
              </a:rPr>
              <a:t>Bona</a:t>
            </a:r>
            <a:r>
              <a:rPr lang="nl-NL" altLang="nl-NL" sz="3600" b="1" i="1" dirty="0">
                <a:solidFill>
                  <a:srgbClr val="002060"/>
                </a:solidFill>
              </a:rPr>
              <a:t> </a:t>
            </a:r>
            <a:r>
              <a:rPr lang="nl-NL" altLang="nl-NL" sz="3600" b="1" i="1" dirty="0" err="1">
                <a:solidFill>
                  <a:srgbClr val="002060"/>
                </a:solidFill>
              </a:rPr>
              <a:t>Fide</a:t>
            </a:r>
            <a:r>
              <a:rPr lang="nl-NL" altLang="nl-NL" sz="3600" b="1" i="1" dirty="0">
                <a:solidFill>
                  <a:srgbClr val="002060"/>
                </a:solidFill>
              </a:rPr>
              <a:t>” methoden</a:t>
            </a:r>
            <a:r>
              <a:rPr lang="nl-NL" altLang="nl-NL" sz="2000" b="1" i="1" dirty="0">
                <a:solidFill>
                  <a:srgbClr val="002060"/>
                </a:solidFill>
              </a:rPr>
              <a:t>. </a:t>
            </a:r>
          </a:p>
          <a:p>
            <a:pPr marL="0" indent="0" eaLnBrk="1" hangingPunct="1">
              <a:buNone/>
            </a:pPr>
            <a:endParaRPr lang="nl-NL" altLang="nl-NL" sz="2000" b="1" i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altLang="nl-NL" b="1" dirty="0"/>
              <a:t>Depressie,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altLang="nl-NL" b="1" dirty="0"/>
              <a:t>Angststoornis,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altLang="nl-NL" b="1" dirty="0"/>
              <a:t>Alcohol, Drugsgebruik,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altLang="nl-NL" b="1" dirty="0"/>
              <a:t>Trauma,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altLang="nl-NL" b="1" dirty="0"/>
              <a:t>Lage rugklachten,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altLang="nl-NL" b="1" dirty="0"/>
              <a:t>Triple P,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nl-NL" altLang="nl-NL" b="1" dirty="0"/>
              <a:t>Eigen Krachtconferentie…… etc.</a:t>
            </a:r>
          </a:p>
          <a:p>
            <a:pPr eaLnBrk="1" hangingPunct="1">
              <a:buFont typeface="Wingdings" pitchFamily="2" charset="2"/>
              <a:buNone/>
            </a:pPr>
            <a:endParaRPr lang="nl-NL" altLang="nl-NL" sz="2200" dirty="0"/>
          </a:p>
          <a:p>
            <a:pPr marL="0" indent="0">
              <a:buNone/>
            </a:pPr>
            <a:endParaRPr lang="nl-NL" altLang="nl-NL" sz="1200" b="1" dirty="0"/>
          </a:p>
          <a:p>
            <a:pPr marL="0" indent="0">
              <a:buNone/>
            </a:pPr>
            <a:endParaRPr lang="nl-NL" altLang="nl-NL" sz="1200" b="1" dirty="0"/>
          </a:p>
          <a:p>
            <a:pPr eaLnBrk="1" hangingPunct="1"/>
            <a:endParaRPr lang="nl-NL" altLang="nl-NL" sz="2800" b="1" dirty="0"/>
          </a:p>
          <a:p>
            <a:pPr eaLnBrk="1" hangingPunct="1">
              <a:buFont typeface="Wingdings" pitchFamily="2" charset="2"/>
              <a:buNone/>
            </a:pPr>
            <a:endParaRPr lang="nl-NL" altLang="nl-NL" sz="2800" b="1" dirty="0"/>
          </a:p>
          <a:p>
            <a:pPr eaLnBrk="1" hangingPunct="1">
              <a:buFont typeface="Wingdings" pitchFamily="2" charset="2"/>
              <a:buNone/>
            </a:pPr>
            <a:endParaRPr lang="nl-NL" alt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262984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3" y="620688"/>
            <a:ext cx="7756263" cy="1054250"/>
          </a:xfrm>
        </p:spPr>
        <p:txBody>
          <a:bodyPr/>
          <a:lstStyle/>
          <a:p>
            <a:pPr eaLnBrk="1" hangingPunct="1"/>
            <a:r>
              <a:rPr lang="nl-NL" altLang="nl-NL" dirty="0"/>
              <a:t>Het </a:t>
            </a:r>
            <a:r>
              <a:rPr lang="nl-NL" altLang="nl-NL" dirty="0" err="1"/>
              <a:t>evidence</a:t>
            </a:r>
            <a:r>
              <a:rPr lang="nl-NL" altLang="nl-NL" dirty="0"/>
              <a:t> </a:t>
            </a:r>
            <a:r>
              <a:rPr lang="nl-NL" altLang="nl-NL" i="1" dirty="0"/>
              <a:t>beest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6004" y="2248348"/>
            <a:ext cx="9316016" cy="460965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nl-NL" altLang="nl-NL" sz="12800" b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17600" b="1" dirty="0">
                <a:solidFill>
                  <a:srgbClr val="0070C0"/>
                </a:solidFill>
              </a:rPr>
              <a:t> Jeugdhulpverlening: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altLang="nl-NL" sz="80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nl-NL" altLang="nl-NL" sz="12800" b="1" dirty="0"/>
              <a:t>  		15 jaar,</a:t>
            </a:r>
          </a:p>
          <a:p>
            <a:pPr>
              <a:lnSpc>
                <a:spcPct val="90000"/>
              </a:lnSpc>
              <a:buNone/>
            </a:pPr>
            <a:r>
              <a:rPr lang="nl-NL" altLang="nl-NL" sz="12800" b="1" dirty="0"/>
              <a:t>  		99 onderzoeken</a:t>
            </a:r>
          </a:p>
          <a:p>
            <a:pPr>
              <a:lnSpc>
                <a:spcPct val="90000"/>
              </a:lnSpc>
              <a:buNone/>
            </a:pPr>
            <a:r>
              <a:rPr lang="nl-NL" altLang="nl-NL" sz="12800" b="1" dirty="0"/>
              <a:t>  		16 min of meer wetenschappelijk 			betrouwbare uitkomst.</a:t>
            </a:r>
          </a:p>
          <a:p>
            <a:pPr>
              <a:lnSpc>
                <a:spcPct val="90000"/>
              </a:lnSpc>
              <a:buNone/>
            </a:pPr>
            <a:endParaRPr lang="nl-NL" altLang="nl-NL" sz="12800" b="1" dirty="0"/>
          </a:p>
          <a:p>
            <a:pPr>
              <a:lnSpc>
                <a:spcPct val="90000"/>
              </a:lnSpc>
              <a:buNone/>
            </a:pPr>
            <a:r>
              <a:rPr lang="nl-NL" altLang="nl-NL" sz="12800" b="1" dirty="0"/>
              <a:t>“Effectieve” interventies worden niet gebruikt</a:t>
            </a:r>
            <a:endParaRPr lang="nl-NL" altLang="nl-NL" sz="4800" b="1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nl-NL" altLang="nl-NL" sz="4800" b="1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nl-NL" altLang="nl-NL" sz="4800" b="1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nl-NL" altLang="nl-NL" sz="4800" b="1" dirty="0" err="1"/>
              <a:t>JeugdenCo</a:t>
            </a:r>
            <a:r>
              <a:rPr lang="nl-NL" altLang="nl-NL" sz="4800" b="1" dirty="0"/>
              <a:t>/kennis 2007 </a:t>
            </a:r>
            <a:r>
              <a:rPr lang="nl-NL" altLang="nl-NL" sz="4800" b="1" dirty="0" err="1"/>
              <a:t>nr</a:t>
            </a:r>
            <a:r>
              <a:rPr lang="nl-NL" altLang="nl-NL" sz="4800" b="1" dirty="0"/>
              <a:t> 3 P. Speetjes </a:t>
            </a:r>
          </a:p>
          <a:p>
            <a:pPr>
              <a:lnSpc>
                <a:spcPct val="90000"/>
              </a:lnSpc>
              <a:buNone/>
            </a:pPr>
            <a:endParaRPr lang="nl-NL" alt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3004139610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46620" y="2046914"/>
            <a:ext cx="10513051" cy="5014789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 </a:t>
            </a:r>
            <a:r>
              <a:rPr lang="nl-NL" sz="3300" b="1" dirty="0"/>
              <a:t>27  onderzoeken Psychosociale Hulpverlening. </a:t>
            </a:r>
          </a:p>
          <a:p>
            <a:endParaRPr lang="nl-NL" sz="1100" dirty="0"/>
          </a:p>
          <a:p>
            <a:r>
              <a:rPr lang="nl-NL" dirty="0"/>
              <a:t> 6 zonder controle groep;  6 x positief</a:t>
            </a:r>
          </a:p>
          <a:p>
            <a:endParaRPr lang="nl-NL" sz="1300" dirty="0"/>
          </a:p>
          <a:p>
            <a:r>
              <a:rPr lang="nl-NL" dirty="0"/>
              <a:t> 4 vergelijking met wachtlijst; 3 effectiever</a:t>
            </a:r>
          </a:p>
          <a:p>
            <a:endParaRPr lang="nl-NL" sz="1200" dirty="0"/>
          </a:p>
          <a:p>
            <a:r>
              <a:rPr lang="nl-NL" dirty="0"/>
              <a:t> 8 controle groep??? </a:t>
            </a:r>
          </a:p>
          <a:p>
            <a:endParaRPr lang="nl-NL" sz="1200" dirty="0"/>
          </a:p>
          <a:p>
            <a:r>
              <a:rPr lang="nl-NL" sz="3400" b="1" dirty="0"/>
              <a:t> 5 vergelijking met TAU: </a:t>
            </a:r>
          </a:p>
          <a:p>
            <a:pPr marL="0" indent="0">
              <a:buNone/>
            </a:pPr>
            <a:r>
              <a:rPr lang="nl-NL" sz="3400" b="1" dirty="0"/>
              <a:t>				4 geen verschil</a:t>
            </a:r>
          </a:p>
          <a:p>
            <a:endParaRPr lang="nl-NL" sz="1300" b="1" dirty="0"/>
          </a:p>
          <a:p>
            <a:r>
              <a:rPr lang="nl-NL" sz="3400" b="1" dirty="0"/>
              <a:t> 4 vergelijking met andere methode: </a:t>
            </a:r>
          </a:p>
          <a:p>
            <a:pPr marL="0" indent="0">
              <a:buNone/>
            </a:pPr>
            <a:r>
              <a:rPr lang="nl-NL" sz="3400" b="1" dirty="0"/>
              <a:t>				4 geen verschil</a:t>
            </a:r>
            <a:r>
              <a:rPr lang="nl-NL" dirty="0"/>
              <a:t>	</a:t>
            </a:r>
            <a:endParaRPr lang="nl-NL" sz="2000" dirty="0"/>
          </a:p>
          <a:p>
            <a:pPr marL="0" indent="0">
              <a:buNone/>
            </a:pPr>
            <a:r>
              <a:rPr lang="nl-NL" sz="1400" dirty="0"/>
              <a:t>€ 21.145.000,= voor 8 jaar;  projecten van € 450.000,=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En….. werkt het ? </a:t>
            </a:r>
            <a:r>
              <a:rPr lang="nl-NL" sz="2400" b="1" dirty="0"/>
              <a:t>2015</a:t>
            </a:r>
            <a:r>
              <a:rPr lang="nl-NL" b="1" dirty="0"/>
              <a:t> </a:t>
            </a:r>
          </a:p>
        </p:txBody>
      </p:sp>
      <p:pic>
        <p:nvPicPr>
          <p:cNvPr id="5122" name="Picture 2" descr="C:\Users\user\Documents\Mijn documenten\Mijn scanafbeeldingen\CCI01102015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5481" y="2657812"/>
            <a:ext cx="2728218" cy="402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83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/>
              <a:t>Wat werkt wel !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456330" y="3864091"/>
            <a:ext cx="248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nl-NL" altLang="nl-NL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nl-NL" altLang="nl-NL" sz="1800" dirty="0">
              <a:solidFill>
                <a:schemeClr val="tx1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0" y="-94565"/>
            <a:ext cx="248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nl-NL" altLang="nl-NL">
              <a:solidFill>
                <a:prstClr val="black"/>
              </a:solidFill>
              <a:latin typeface="Book Antiqu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76400" y="57836"/>
            <a:ext cx="248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nl-NL" altLang="nl-NL">
              <a:solidFill>
                <a:prstClr val="black"/>
              </a:solidFill>
              <a:latin typeface="Book Antiqu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6568"/>
            <a:ext cx="11378268" cy="636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74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 dirty="0"/>
              <a:t>COMMON FACTORS.</a:t>
            </a:r>
            <a:br>
              <a:rPr lang="nl-NL" altLang="nl-NL" b="1" dirty="0"/>
            </a:br>
            <a:r>
              <a:rPr lang="nl-NL" altLang="nl-NL" b="1" dirty="0"/>
              <a:t>“BIG FIVE”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nl-NL" altLang="nl-NL" sz="4400" dirty="0"/>
              <a:t> </a:t>
            </a:r>
            <a:r>
              <a:rPr lang="nl-NL" altLang="nl-NL" sz="4400" b="1" dirty="0"/>
              <a:t>De cliënt. </a:t>
            </a:r>
          </a:p>
          <a:p>
            <a:pPr eaLnBrk="1" hangingPunct="1"/>
            <a:r>
              <a:rPr lang="nl-NL" altLang="nl-NL" sz="4400" b="1" dirty="0"/>
              <a:t> De relatie.</a:t>
            </a:r>
          </a:p>
          <a:p>
            <a:pPr eaLnBrk="1" hangingPunct="1"/>
            <a:r>
              <a:rPr lang="nl-NL" altLang="nl-NL" sz="4400" b="1" dirty="0"/>
              <a:t> Placebo effecten.</a:t>
            </a:r>
          </a:p>
          <a:p>
            <a:pPr eaLnBrk="1" hangingPunct="1"/>
            <a:r>
              <a:rPr lang="nl-NL" altLang="nl-NL" sz="4400" b="1" dirty="0"/>
              <a:t> De therapeut .</a:t>
            </a:r>
          </a:p>
          <a:p>
            <a:pPr eaLnBrk="1" hangingPunct="1"/>
            <a:r>
              <a:rPr lang="nl-NL" altLang="nl-NL" sz="4400" b="1" dirty="0"/>
              <a:t> Modellen en Technieken</a:t>
            </a:r>
            <a:r>
              <a:rPr lang="nl-NL" altLang="nl-NL" sz="4400" dirty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nl-NL" altLang="nl-NL" sz="4400" dirty="0"/>
          </a:p>
          <a:p>
            <a:pPr eaLnBrk="1" hangingPunct="1"/>
            <a:endParaRPr lang="nl-NL" altLang="nl-NL" sz="4400" dirty="0"/>
          </a:p>
          <a:p>
            <a:pPr eaLnBrk="1" hangingPunct="1"/>
            <a:endParaRPr lang="nl-NL" altLang="nl-NL" sz="4400" dirty="0"/>
          </a:p>
        </p:txBody>
      </p:sp>
    </p:spTree>
    <p:extLst>
      <p:ext uri="{BB962C8B-B14F-4D97-AF65-F5344CB8AC3E}">
        <p14:creationId xmlns:p14="http://schemas.microsoft.com/office/powerpoint/2010/main" val="1208651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4800" dirty="0"/>
              <a:t>                Common factors : </a:t>
            </a:r>
            <a:br>
              <a:rPr lang="nl-NL" sz="4800" dirty="0"/>
            </a:br>
            <a:r>
              <a:rPr lang="nl-NL" sz="2800" dirty="0" err="1"/>
              <a:t>Lambert’s</a:t>
            </a:r>
            <a:r>
              <a:rPr lang="nl-NL" sz="2800" dirty="0"/>
              <a:t> </a:t>
            </a:r>
            <a:r>
              <a:rPr lang="nl-NL" sz="2800" dirty="0" err="1"/>
              <a:t>Pie</a:t>
            </a:r>
            <a:r>
              <a:rPr lang="nl-NL" sz="2800" dirty="0"/>
              <a:t>  1992 				</a:t>
            </a:r>
            <a:r>
              <a:rPr lang="nl-NL" sz="2800" dirty="0" err="1"/>
              <a:t>Cuijpers</a:t>
            </a:r>
            <a:r>
              <a:rPr lang="nl-NL" sz="2800" dirty="0"/>
              <a:t> 2012</a:t>
            </a:r>
          </a:p>
        </p:txBody>
      </p:sp>
      <p:graphicFrame>
        <p:nvGraphicFramePr>
          <p:cNvPr id="4" name="Tijdelijke aanduiding voor grafiek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91028174"/>
              </p:ext>
            </p:extLst>
          </p:nvPr>
        </p:nvGraphicFramePr>
        <p:xfrm>
          <a:off x="5742774" y="1790700"/>
          <a:ext cx="5400942" cy="456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CE52C9B8-1BCF-4F25-B397-4222FA78D2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7638" y="1834917"/>
            <a:ext cx="8576842" cy="42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9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4800" dirty="0"/>
              <a:t> SFBT werkt goed bij </a:t>
            </a:r>
            <a:r>
              <a:rPr lang="nl-NL" sz="4800" dirty="0" err="1"/>
              <a:t>asperger</a:t>
            </a:r>
            <a:r>
              <a:rPr lang="nl-NL" sz="4800" dirty="0"/>
              <a:t>!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Wat is er mis in deze zin. </a:t>
            </a:r>
          </a:p>
        </p:txBody>
      </p:sp>
    </p:spTree>
    <p:extLst>
      <p:ext uri="{BB962C8B-B14F-4D97-AF65-F5344CB8AC3E}">
        <p14:creationId xmlns:p14="http://schemas.microsoft.com/office/powerpoint/2010/main" val="3457517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Wat werkt; Bruce </a:t>
            </a:r>
            <a:r>
              <a:rPr lang="nl-NL" altLang="nl-NL" dirty="0" err="1"/>
              <a:t>Wampold</a:t>
            </a:r>
            <a:r>
              <a:rPr lang="nl-NL" altLang="nl-NL" dirty="0"/>
              <a:t> 2001</a:t>
            </a:r>
          </a:p>
        </p:txBody>
      </p:sp>
      <p:graphicFrame>
        <p:nvGraphicFramePr>
          <p:cNvPr id="4096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670175" y="1790700"/>
          <a:ext cx="776605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Grafiek" r:id="rId3" imgW="8229600" imgH="4533971" progId="MSGraph.Chart.8">
                  <p:embed followColorScheme="full"/>
                </p:oleObj>
              </mc:Choice>
              <mc:Fallback>
                <p:oleObj name="Grafiek" r:id="rId3" imgW="8229600" imgH="4533971" progId="MSGraph.Chart.8">
                  <p:embed followColorScheme="full"/>
                  <p:pic>
                    <p:nvPicPr>
                      <p:cNvPr id="40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5" y="1790700"/>
                        <a:ext cx="7766050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294406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 dirty="0">
                <a:solidFill>
                  <a:srgbClr val="0070C0"/>
                </a:solidFill>
              </a:rPr>
              <a:t>WAT HELPT VOLGENS CLIËNTEN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3248" y="2248348"/>
            <a:ext cx="7745505" cy="434900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nl-NL" altLang="nl-NL" sz="1600" dirty="0"/>
          </a:p>
          <a:p>
            <a:pPr eaLnBrk="1" hangingPunct="1">
              <a:lnSpc>
                <a:spcPct val="90000"/>
              </a:lnSpc>
            </a:pPr>
            <a:r>
              <a:rPr lang="nl-NL" altLang="nl-NL" dirty="0"/>
              <a:t> </a:t>
            </a:r>
            <a:r>
              <a:rPr lang="nl-NL" altLang="nl-NL" b="1" dirty="0"/>
              <a:t>Gelegenheid om met neutrale 3</a:t>
            </a:r>
            <a:r>
              <a:rPr lang="nl-NL" altLang="nl-NL" b="1" baseline="30000" dirty="0"/>
              <a:t>e</a:t>
            </a:r>
            <a:r>
              <a:rPr lang="nl-NL" altLang="nl-NL" b="1" dirty="0"/>
              <a:t> te praten.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b="1" dirty="0"/>
              <a:t> Relatie, (het moet “klikken”.)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b="1" dirty="0"/>
              <a:t> Betrokken hulpverlener.</a:t>
            </a:r>
          </a:p>
          <a:p>
            <a:pPr marL="0" indent="0">
              <a:lnSpc>
                <a:spcPct val="90000"/>
              </a:lnSpc>
              <a:buNone/>
            </a:pPr>
            <a:endParaRPr lang="nl-NL" altLang="nl-NL" b="1" dirty="0"/>
          </a:p>
          <a:p>
            <a:pPr eaLnBrk="1" hangingPunct="1">
              <a:lnSpc>
                <a:spcPct val="90000"/>
              </a:lnSpc>
            </a:pPr>
            <a:r>
              <a:rPr lang="nl-NL" altLang="nl-NL" b="1" dirty="0"/>
              <a:t> Emotionele steun.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b="1" dirty="0"/>
              <a:t> Verhaal kwijt kunnen.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b="1" dirty="0"/>
              <a:t> Dingen op een rijtje krijgen/inzicht</a:t>
            </a:r>
            <a:r>
              <a:rPr lang="nl-NL" altLang="nl-NL" dirty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altLang="nl-NL" dirty="0"/>
          </a:p>
          <a:p>
            <a:pPr eaLnBrk="1" hangingPunct="1">
              <a:lnSpc>
                <a:spcPct val="90000"/>
              </a:lnSpc>
            </a:pPr>
            <a:r>
              <a:rPr lang="nl-NL" altLang="nl-NL" dirty="0"/>
              <a:t> </a:t>
            </a:r>
            <a:r>
              <a:rPr lang="nl-NL" altLang="nl-NL" b="1" dirty="0"/>
              <a:t>Adviezen, tips.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b="1" dirty="0"/>
              <a:t> Acties</a:t>
            </a:r>
          </a:p>
        </p:txBody>
      </p:sp>
    </p:spTree>
    <p:extLst>
      <p:ext uri="{BB962C8B-B14F-4D97-AF65-F5344CB8AC3E}">
        <p14:creationId xmlns:p14="http://schemas.microsoft.com/office/powerpoint/2010/main" val="196083591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 dirty="0"/>
              <a:t>PLAATS VAN DE CLIENT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altLang="nl-NL" sz="3600" b="1" dirty="0">
                <a:solidFill>
                  <a:srgbClr val="000099"/>
                </a:solidFill>
              </a:rPr>
              <a:t> </a:t>
            </a:r>
            <a:r>
              <a:rPr lang="nl-NL" altLang="nl-NL" sz="3600" b="1" dirty="0">
                <a:solidFill>
                  <a:srgbClr val="0070C0"/>
                </a:solidFill>
              </a:rPr>
              <a:t>Medisch model: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altLang="nl-NL" sz="3600" b="1" dirty="0"/>
              <a:t>Hulpverlener           bewerkt cliënt (zijn problemen)	      om effect te creëren.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NL" altLang="nl-NL" sz="3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altLang="nl-NL" sz="3600" b="1" dirty="0">
                <a:solidFill>
                  <a:srgbClr val="0070C0"/>
                </a:solidFill>
              </a:rPr>
              <a:t>Common factors model: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altLang="nl-NL" sz="3600" b="1" dirty="0"/>
              <a:t>Cliënt          bewerkt interventies           om zijn effect te creëren.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4088367" y="3067557"/>
            <a:ext cx="7191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4327252" y="3499605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2577190" y="5120143"/>
            <a:ext cx="719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7985344" y="5120143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dirty="0">
              <a:solidFill>
                <a:prstClr val="black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243795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260351"/>
            <a:ext cx="8001000" cy="1216025"/>
          </a:xfrm>
        </p:spPr>
        <p:txBody>
          <a:bodyPr/>
          <a:lstStyle/>
          <a:p>
            <a:r>
              <a:rPr lang="nl-NL" altLang="nl-NL" b="1">
                <a:solidFill>
                  <a:schemeClr val="accent2"/>
                </a:solidFill>
              </a:rPr>
              <a:t>Voorspellers effect .</a:t>
            </a:r>
            <a:r>
              <a:rPr lang="nl-NL" altLang="nl-NL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3248" y="1895912"/>
            <a:ext cx="7745505" cy="49620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nl-NL" altLang="nl-NL" sz="2600" b="1" dirty="0"/>
          </a:p>
          <a:p>
            <a:pPr>
              <a:lnSpc>
                <a:spcPct val="80000"/>
              </a:lnSpc>
            </a:pPr>
            <a:r>
              <a:rPr lang="nl-NL" altLang="nl-NL" sz="2800" b="1" dirty="0"/>
              <a:t>  </a:t>
            </a:r>
            <a:r>
              <a:rPr lang="nl-NL" altLang="nl-NL" sz="3200" b="1" dirty="0"/>
              <a:t>Het oordeel van </a:t>
            </a:r>
            <a:r>
              <a:rPr lang="nl-NL" altLang="nl-NL" sz="3200" b="1" i="1" dirty="0"/>
              <a:t>de cliënt </a:t>
            </a:r>
            <a:r>
              <a:rPr lang="nl-NL" altLang="nl-NL" sz="3200" b="1" dirty="0"/>
              <a:t>over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altLang="nl-NL" sz="3200" b="1" dirty="0"/>
              <a:t>	de werkrelatie.              </a:t>
            </a:r>
            <a:r>
              <a:rPr lang="nl-NL" altLang="nl-NL" sz="3200" b="1" dirty="0">
                <a:solidFill>
                  <a:srgbClr val="FF0000"/>
                </a:solidFill>
              </a:rPr>
              <a:t>(SRS)</a:t>
            </a:r>
          </a:p>
          <a:p>
            <a:pPr>
              <a:lnSpc>
                <a:spcPct val="80000"/>
              </a:lnSpc>
            </a:pPr>
            <a:endParaRPr lang="nl-NL" altLang="nl-NL" sz="3200" b="1" dirty="0"/>
          </a:p>
          <a:p>
            <a:pPr>
              <a:lnSpc>
                <a:spcPct val="80000"/>
              </a:lnSpc>
            </a:pPr>
            <a:r>
              <a:rPr lang="nl-NL" altLang="nl-NL" sz="3200" b="1" dirty="0"/>
              <a:t>  Het oordeel van </a:t>
            </a:r>
            <a:r>
              <a:rPr lang="nl-NL" altLang="nl-NL" sz="3200" b="1" i="1" dirty="0"/>
              <a:t>de cliënt </a:t>
            </a:r>
            <a:r>
              <a:rPr lang="nl-NL" altLang="nl-NL" sz="3200" b="1" dirty="0"/>
              <a:t>over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altLang="nl-NL" sz="3200" b="1" dirty="0"/>
              <a:t>	de vooruitgang              </a:t>
            </a:r>
            <a:r>
              <a:rPr lang="nl-NL" altLang="nl-NL" sz="3200" b="1" dirty="0">
                <a:solidFill>
                  <a:srgbClr val="FF0000"/>
                </a:solidFill>
              </a:rPr>
              <a:t>(ORS)</a:t>
            </a:r>
          </a:p>
          <a:p>
            <a:pPr marL="0" indent="0">
              <a:lnSpc>
                <a:spcPct val="80000"/>
              </a:lnSpc>
              <a:buNone/>
            </a:pPr>
            <a:endParaRPr lang="nl-NL" altLang="nl-NL" sz="32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NL" altLang="nl-NL" sz="3200" b="1" i="1" dirty="0">
                <a:solidFill>
                  <a:schemeClr val="accent1">
                    <a:lumMod val="50000"/>
                  </a:schemeClr>
                </a:solidFill>
              </a:rPr>
              <a:t>In het derde gesprek !!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nl-NL" altLang="nl-NL" sz="2600" b="1" dirty="0"/>
          </a:p>
        </p:txBody>
      </p:sp>
    </p:spTree>
    <p:extLst>
      <p:ext uri="{BB962C8B-B14F-4D97-AF65-F5344CB8AC3E}">
        <p14:creationId xmlns:p14="http://schemas.microsoft.com/office/powerpoint/2010/main" val="1153443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Wat werkt; Bruce </a:t>
            </a:r>
            <a:r>
              <a:rPr lang="nl-NL" altLang="nl-NL" dirty="0" err="1"/>
              <a:t>Wampold</a:t>
            </a:r>
            <a:r>
              <a:rPr lang="nl-NL" altLang="nl-NL" dirty="0"/>
              <a:t> 2001</a:t>
            </a:r>
          </a:p>
        </p:txBody>
      </p:sp>
      <p:graphicFrame>
        <p:nvGraphicFramePr>
          <p:cNvPr id="4096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670175" y="1790700"/>
          <a:ext cx="776605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Grafiek" r:id="rId3" imgW="8229600" imgH="4533971" progId="MSGraph.Chart.8">
                  <p:embed followColorScheme="full"/>
                </p:oleObj>
              </mc:Choice>
              <mc:Fallback>
                <p:oleObj name="Grafiek" r:id="rId3" imgW="8229600" imgH="4533971" progId="MSGraph.Chart.8">
                  <p:embed followColorScheme="full"/>
                  <p:pic>
                    <p:nvPicPr>
                      <p:cNvPr id="40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5" y="1790700"/>
                        <a:ext cx="7766050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285017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2491" y="332656"/>
            <a:ext cx="7756263" cy="1291750"/>
          </a:xfrm>
        </p:spPr>
        <p:txBody>
          <a:bodyPr/>
          <a:lstStyle/>
          <a:p>
            <a:pPr eaLnBrk="1" hangingPunct="1"/>
            <a:r>
              <a:rPr lang="nl-NL" altLang="nl-NL" sz="4800" b="1" dirty="0"/>
              <a:t>Behandelingseffecten 13%</a:t>
            </a:r>
          </a:p>
        </p:txBody>
      </p:sp>
      <p:grpSp>
        <p:nvGrpSpPr>
          <p:cNvPr id="2" name="Tijdelijke aanduiding voor inhoud 30722"/>
          <p:cNvGrpSpPr>
            <a:grpSpLocks/>
          </p:cNvGrpSpPr>
          <p:nvPr/>
        </p:nvGrpSpPr>
        <p:grpSpPr bwMode="auto">
          <a:xfrm>
            <a:off x="1745317" y="1736521"/>
            <a:ext cx="8569325" cy="5316129"/>
            <a:chOff x="1158" y="962"/>
            <a:chExt cx="3399" cy="2890"/>
          </a:xfrm>
        </p:grpSpPr>
        <p:sp>
          <p:nvSpPr>
            <p:cNvPr id="3" name="_s7172"/>
            <p:cNvSpPr>
              <a:spLocks noChangeArrowheads="1" noTextEdit="1"/>
            </p:cNvSpPr>
            <p:nvPr/>
          </p:nvSpPr>
          <p:spPr bwMode="auto">
            <a:xfrm>
              <a:off x="2500" y="1447"/>
              <a:ext cx="903" cy="939"/>
            </a:xfrm>
            <a:prstGeom prst="ellipse">
              <a:avLst/>
            </a:prstGeom>
            <a:solidFill>
              <a:srgbClr val="0399FF">
                <a:alpha val="50000"/>
              </a:srgbClr>
            </a:solidFill>
            <a:ln w="9525">
              <a:solidFill>
                <a:srgbClr val="4B595B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prstClr val="black"/>
                </a:solidFill>
                <a:latin typeface="Book Antiqua"/>
              </a:endParaRPr>
            </a:p>
          </p:txBody>
        </p:sp>
        <p:sp>
          <p:nvSpPr>
            <p:cNvPr id="4" name="_s7173"/>
            <p:cNvSpPr>
              <a:spLocks noChangeArrowheads="1"/>
            </p:cNvSpPr>
            <p:nvPr/>
          </p:nvSpPr>
          <p:spPr bwMode="auto">
            <a:xfrm>
              <a:off x="2584" y="1110"/>
              <a:ext cx="54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3000" b="1" dirty="0">
                  <a:solidFill>
                    <a:prstClr val="black"/>
                  </a:solidFill>
                  <a:latin typeface="Arial" charset="0"/>
                </a:rPr>
                <a:t>Placebo 4%- ?</a:t>
              </a:r>
            </a:p>
          </p:txBody>
        </p:sp>
        <p:sp>
          <p:nvSpPr>
            <p:cNvPr id="5" name="_s7174"/>
            <p:cNvSpPr>
              <a:spLocks noChangeArrowheads="1" noTextEdit="1"/>
            </p:cNvSpPr>
            <p:nvPr/>
          </p:nvSpPr>
          <p:spPr bwMode="auto">
            <a:xfrm>
              <a:off x="2705" y="1956"/>
              <a:ext cx="966" cy="1247"/>
            </a:xfrm>
            <a:prstGeom prst="ellipse">
              <a:avLst/>
            </a:prstGeom>
            <a:solidFill>
              <a:srgbClr val="F60802">
                <a:alpha val="50000"/>
              </a:srgbClr>
            </a:solidFill>
            <a:ln w="9525">
              <a:solidFill>
                <a:srgbClr val="F60802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prstClr val="black"/>
                </a:solidFill>
                <a:latin typeface="Book Antiqua"/>
              </a:endParaRPr>
            </a:p>
          </p:txBody>
        </p:sp>
        <p:sp>
          <p:nvSpPr>
            <p:cNvPr id="6" name="_s7175"/>
            <p:cNvSpPr>
              <a:spLocks noChangeArrowheads="1"/>
            </p:cNvSpPr>
            <p:nvPr/>
          </p:nvSpPr>
          <p:spPr bwMode="auto">
            <a:xfrm>
              <a:off x="3840" y="1824"/>
              <a:ext cx="54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3000" b="1" dirty="0">
                  <a:solidFill>
                    <a:prstClr val="black"/>
                  </a:solidFill>
                  <a:latin typeface="Arial" charset="0"/>
                </a:rPr>
                <a:t>Methoden</a:t>
              </a:r>
              <a:r>
                <a:rPr lang="nl-NL" altLang="nl-NL" sz="2600" b="1" dirty="0">
                  <a:solidFill>
                    <a:prstClr val="black"/>
                  </a:solidFill>
                  <a:latin typeface="Arial" charset="0"/>
                </a:rPr>
                <a:t> 1 %</a:t>
              </a:r>
            </a:p>
          </p:txBody>
        </p:sp>
        <p:sp>
          <p:nvSpPr>
            <p:cNvPr id="7" name="_s7176"/>
            <p:cNvSpPr>
              <a:spLocks noChangeArrowheads="1" noTextEdit="1"/>
            </p:cNvSpPr>
            <p:nvPr/>
          </p:nvSpPr>
          <p:spPr bwMode="auto">
            <a:xfrm>
              <a:off x="2958" y="1708"/>
              <a:ext cx="398" cy="432"/>
            </a:xfrm>
            <a:prstGeom prst="ellipse">
              <a:avLst/>
            </a:prstGeom>
            <a:solidFill>
              <a:srgbClr val="F1FD09">
                <a:alpha val="50000"/>
              </a:srgbClr>
            </a:solidFill>
            <a:ln w="952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prstClr val="black"/>
                </a:solidFill>
                <a:latin typeface="Book Antiqua"/>
              </a:endParaRPr>
            </a:p>
          </p:txBody>
        </p:sp>
        <p:sp>
          <p:nvSpPr>
            <p:cNvPr id="8" name="_s7177"/>
            <p:cNvSpPr>
              <a:spLocks noChangeArrowheads="1"/>
            </p:cNvSpPr>
            <p:nvPr/>
          </p:nvSpPr>
          <p:spPr bwMode="auto">
            <a:xfrm>
              <a:off x="3465" y="3243"/>
              <a:ext cx="54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3000" b="1" dirty="0">
                  <a:solidFill>
                    <a:prstClr val="black"/>
                  </a:solidFill>
                  <a:latin typeface="Arial" charset="0"/>
                </a:rPr>
                <a:t>Werkrelatie</a:t>
              </a:r>
              <a:r>
                <a:rPr lang="nl-NL" altLang="nl-NL" sz="2600" b="1" dirty="0">
                  <a:solidFill>
                    <a:prstClr val="black"/>
                  </a:solidFill>
                  <a:latin typeface="Arial" charset="0"/>
                </a:rPr>
                <a:t> 5-7%</a:t>
              </a:r>
            </a:p>
          </p:txBody>
        </p:sp>
        <p:sp>
          <p:nvSpPr>
            <p:cNvPr id="9" name="_s7178"/>
            <p:cNvSpPr>
              <a:spLocks noChangeArrowheads="1" noTextEdit="1"/>
            </p:cNvSpPr>
            <p:nvPr/>
          </p:nvSpPr>
          <p:spPr bwMode="auto">
            <a:xfrm>
              <a:off x="2415" y="2268"/>
              <a:ext cx="698" cy="858"/>
            </a:xfrm>
            <a:prstGeom prst="ellipse">
              <a:avLst/>
            </a:prstGeom>
            <a:solidFill>
              <a:srgbClr val="01BD0A">
                <a:alpha val="50000"/>
              </a:srgbClr>
            </a:solidFill>
            <a:ln w="952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prstClr val="black"/>
                </a:solidFill>
                <a:latin typeface="Book Antiqua"/>
              </a:endParaRPr>
            </a:p>
          </p:txBody>
        </p:sp>
        <p:sp>
          <p:nvSpPr>
            <p:cNvPr id="10" name="_s7179"/>
            <p:cNvSpPr>
              <a:spLocks noChangeArrowheads="1"/>
            </p:cNvSpPr>
            <p:nvPr/>
          </p:nvSpPr>
          <p:spPr bwMode="auto">
            <a:xfrm>
              <a:off x="1702" y="3243"/>
              <a:ext cx="54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3000" b="1" dirty="0">
                  <a:solidFill>
                    <a:prstClr val="black"/>
                  </a:solidFill>
                  <a:latin typeface="Arial" charset="0"/>
                </a:rPr>
                <a:t>Feedback 2-4%</a:t>
              </a:r>
            </a:p>
          </p:txBody>
        </p:sp>
        <p:sp>
          <p:nvSpPr>
            <p:cNvPr id="11" name="_s7180"/>
            <p:cNvSpPr>
              <a:spLocks noChangeArrowheads="1" noTextEdit="1"/>
            </p:cNvSpPr>
            <p:nvPr/>
          </p:nvSpPr>
          <p:spPr bwMode="auto">
            <a:xfrm>
              <a:off x="2044" y="1447"/>
              <a:ext cx="1153" cy="1446"/>
            </a:xfrm>
            <a:prstGeom prst="ellipse">
              <a:avLst/>
            </a:prstGeom>
            <a:solidFill>
              <a:srgbClr val="1A0FFF">
                <a:alpha val="50000"/>
              </a:srgbClr>
            </a:solidFill>
            <a:ln w="9525">
              <a:solidFill>
                <a:srgbClr val="1A0FFF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prstClr val="black"/>
                </a:solidFill>
                <a:latin typeface="Book Antiqua"/>
              </a:endParaRPr>
            </a:p>
          </p:txBody>
        </p:sp>
        <p:sp>
          <p:nvSpPr>
            <p:cNvPr id="12" name="_s7181"/>
            <p:cNvSpPr>
              <a:spLocks noChangeArrowheads="1"/>
            </p:cNvSpPr>
            <p:nvPr/>
          </p:nvSpPr>
          <p:spPr bwMode="auto">
            <a:xfrm>
              <a:off x="1327" y="1824"/>
              <a:ext cx="54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3000" b="1" dirty="0">
                  <a:solidFill>
                    <a:prstClr val="black"/>
                  </a:solidFill>
                  <a:latin typeface="Arial" charset="0"/>
                </a:rPr>
                <a:t>  Therapeut 6-9%</a:t>
              </a:r>
            </a:p>
          </p:txBody>
        </p:sp>
      </p:grpSp>
      <p:sp>
        <p:nvSpPr>
          <p:cNvPr id="1039" name="Line 15"/>
          <p:cNvSpPr>
            <a:spLocks noChangeShapeType="1"/>
          </p:cNvSpPr>
          <p:nvPr/>
        </p:nvSpPr>
        <p:spPr bwMode="auto">
          <a:xfrm flipH="1">
            <a:off x="7152763" y="3478213"/>
            <a:ext cx="576262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H="1" flipV="1">
            <a:off x="7248525" y="5013326"/>
            <a:ext cx="935038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6600825" y="242093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3432175" y="3573463"/>
            <a:ext cx="9350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V="1">
            <a:off x="4295775" y="5373688"/>
            <a:ext cx="129540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dirty="0">
              <a:solidFill>
                <a:prstClr val="black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86968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4550" y="712788"/>
            <a:ext cx="8324850" cy="1204044"/>
          </a:xfrm>
        </p:spPr>
        <p:txBody>
          <a:bodyPr>
            <a:normAutofit/>
          </a:bodyPr>
          <a:lstStyle/>
          <a:p>
            <a:r>
              <a:rPr lang="nl-NL" altLang="nl-NL" sz="4800" b="1" dirty="0">
                <a:solidFill>
                  <a:srgbClr val="0070C0"/>
                </a:solidFill>
              </a:rPr>
              <a:t>Placebo-effecten: Hoop</a:t>
            </a:r>
            <a:endParaRPr lang="nl-NL" altLang="nl-NL" sz="4400" b="1" dirty="0">
              <a:solidFill>
                <a:srgbClr val="0070C0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2920" y="2057400"/>
            <a:ext cx="10782676" cy="4800600"/>
          </a:xfrm>
        </p:spPr>
        <p:txBody>
          <a:bodyPr>
            <a:normAutofit fontScale="77500" lnSpcReduction="20000"/>
          </a:bodyPr>
          <a:lstStyle/>
          <a:p>
            <a:endParaRPr lang="nl-NL" altLang="nl-NL" b="1" dirty="0"/>
          </a:p>
          <a:p>
            <a:r>
              <a:rPr lang="nl-NL" altLang="nl-NL" sz="3600" b="1" dirty="0"/>
              <a:t> </a:t>
            </a:r>
            <a:r>
              <a:rPr lang="nl-NL" altLang="nl-NL" sz="3900" b="1" dirty="0"/>
              <a:t>Weten waar je naar toe wil </a:t>
            </a:r>
          </a:p>
          <a:p>
            <a:pPr marL="34290" indent="0">
              <a:buNone/>
            </a:pPr>
            <a:r>
              <a:rPr lang="nl-NL" altLang="nl-NL" sz="3200" b="1" dirty="0"/>
              <a:t>					</a:t>
            </a:r>
          </a:p>
          <a:p>
            <a:r>
              <a:rPr lang="nl-NL" altLang="nl-NL" sz="3200" b="1" dirty="0"/>
              <a:t> </a:t>
            </a:r>
            <a:r>
              <a:rPr lang="nl-NL" altLang="nl-NL" sz="3900" b="1" dirty="0"/>
              <a:t>Gevoel dat je dat kunt bereiken</a:t>
            </a:r>
          </a:p>
          <a:p>
            <a:endParaRPr lang="nl-NL" altLang="nl-NL" sz="3200" b="1" dirty="0"/>
          </a:p>
          <a:p>
            <a:r>
              <a:rPr lang="nl-NL" altLang="nl-NL" sz="3200" b="1" dirty="0"/>
              <a:t> </a:t>
            </a:r>
            <a:r>
              <a:rPr lang="nl-NL" altLang="nl-NL" sz="3900" b="1" dirty="0"/>
              <a:t>Passende, uitvoerbare acties  </a:t>
            </a:r>
          </a:p>
          <a:p>
            <a:pPr marL="0" indent="0">
              <a:buNone/>
            </a:pPr>
            <a:endParaRPr lang="nl-NL" altLang="nl-NL" sz="3900" b="1" dirty="0"/>
          </a:p>
          <a:p>
            <a:pPr marL="0" indent="0">
              <a:buNone/>
            </a:pPr>
            <a:r>
              <a:rPr lang="nl-NL" altLang="nl-NL" sz="4200" b="1" dirty="0">
                <a:solidFill>
                  <a:srgbClr val="0070C0"/>
                </a:solidFill>
              </a:rPr>
              <a:t>HOOP 	  ZELFVERTROUWEN       EMPOWERMENT</a:t>
            </a:r>
          </a:p>
          <a:p>
            <a:pPr marL="0" indent="0">
              <a:buNone/>
            </a:pPr>
            <a:endParaRPr lang="nl-NL" altLang="nl-NL" sz="1800" b="1" dirty="0">
              <a:solidFill>
                <a:srgbClr val="0070C0"/>
              </a:solidFill>
            </a:endParaRPr>
          </a:p>
          <a:p>
            <a:r>
              <a:rPr lang="nl-NL" altLang="nl-NL" sz="3200" b="1" dirty="0"/>
              <a:t> </a:t>
            </a:r>
            <a:r>
              <a:rPr lang="nl-NL" altLang="nl-NL" sz="3900" b="1" dirty="0"/>
              <a:t>Analyse van successen, ontdekken wat je in huis hebt</a:t>
            </a:r>
            <a:r>
              <a:rPr lang="nl-NL" altLang="nl-NL" sz="3200" b="1" dirty="0"/>
              <a:t>	</a:t>
            </a:r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xmlns="" id="{B243A36E-EA92-4A2F-B5AA-0CBCF22354BE}"/>
              </a:ext>
            </a:extLst>
          </p:cNvPr>
          <p:cNvSpPr/>
          <p:nvPr/>
        </p:nvSpPr>
        <p:spPr>
          <a:xfrm>
            <a:off x="2335794" y="5150971"/>
            <a:ext cx="488887" cy="45719"/>
          </a:xfrm>
          <a:prstGeom prst="rightArrow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xmlns="" id="{5F412D18-CAFD-4FA7-AC96-FA210B5CF0C1}"/>
              </a:ext>
            </a:extLst>
          </p:cNvPr>
          <p:cNvSpPr/>
          <p:nvPr/>
        </p:nvSpPr>
        <p:spPr>
          <a:xfrm>
            <a:off x="7186941" y="5173830"/>
            <a:ext cx="553772" cy="45719"/>
          </a:xfrm>
          <a:prstGeom prst="rightArrow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251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32330" y="1774480"/>
            <a:ext cx="10327340" cy="4798336"/>
          </a:xfrm>
        </p:spPr>
        <p:txBody>
          <a:bodyPr>
            <a:normAutofit/>
          </a:bodyPr>
          <a:lstStyle/>
          <a:p>
            <a:endParaRPr lang="nl-NL" sz="2800" dirty="0"/>
          </a:p>
          <a:p>
            <a:r>
              <a:rPr lang="nl-NL" sz="2800" dirty="0"/>
              <a:t>  </a:t>
            </a:r>
            <a:r>
              <a:rPr lang="nl-NL" sz="3600" dirty="0"/>
              <a:t>Persoonlijk, betrokken, positieve houding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3600" dirty="0"/>
              <a:t> Deskundigheid: inhoud, structuur, maatwerk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3600" dirty="0"/>
              <a:t> Co-operatie in ontwerpen van doelen en 									helende acties. </a:t>
            </a:r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Placebo effect:  Hoop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nl-NL" sz="2800" dirty="0"/>
              <a:t>de bijdrage van de hulpverlener</a:t>
            </a:r>
          </a:p>
        </p:txBody>
      </p:sp>
    </p:spTree>
    <p:extLst>
      <p:ext uri="{BB962C8B-B14F-4D97-AF65-F5344CB8AC3E}">
        <p14:creationId xmlns:p14="http://schemas.microsoft.com/office/powerpoint/2010/main" val="3989233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="" id="{235BA3BF-5524-4BBA-B54F-9AB909936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055" y="1828899"/>
            <a:ext cx="10327340" cy="4823571"/>
          </a:xfrm>
        </p:spPr>
        <p:txBody>
          <a:bodyPr>
            <a:normAutofit fontScale="92500" lnSpcReduction="10000"/>
          </a:bodyPr>
          <a:lstStyle/>
          <a:p>
            <a:endParaRPr lang="en-US" b="1" dirty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pPr marL="777240" lvl="2" indent="0">
              <a:buNone/>
            </a:pPr>
            <a:r>
              <a:rPr lang="en-US" b="1" dirty="0">
                <a:solidFill>
                  <a:srgbClr val="555555"/>
                </a:solidFill>
                <a:latin typeface="arial" panose="020B0604020202020204" pitchFamily="34" charset="0"/>
              </a:rPr>
              <a:t>						</a:t>
            </a:r>
            <a:r>
              <a:rPr lang="en-US" sz="2800" dirty="0">
                <a:solidFill>
                  <a:srgbClr val="555555"/>
                </a:solidFill>
                <a:latin typeface="arial" panose="020B0604020202020204" pitchFamily="34" charset="0"/>
              </a:rPr>
              <a:t>Kim, Smock Jordan, Franklin</a:t>
            </a:r>
          </a:p>
          <a:p>
            <a:pPr marL="777240" lvl="2" indent="0">
              <a:buNone/>
            </a:pPr>
            <a:endParaRPr lang="en-US" sz="2800" dirty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pPr marL="2743200" lvl="8" indent="0">
              <a:buNone/>
            </a:pPr>
            <a:r>
              <a:rPr lang="en-US" b="1" dirty="0">
                <a:solidFill>
                  <a:srgbClr val="555555"/>
                </a:solidFill>
                <a:latin typeface="arial" panose="020B0604020202020204" pitchFamily="34" charset="0"/>
              </a:rPr>
              <a:t>			</a:t>
            </a:r>
            <a:r>
              <a:rPr lang="en-US" sz="2600" b="1" i="1" dirty="0">
                <a:solidFill>
                  <a:srgbClr val="555555"/>
                </a:solidFill>
                <a:latin typeface="arial" panose="020B0604020202020204" pitchFamily="34" charset="0"/>
              </a:rPr>
              <a:t>Solution-Focused Brief Therapy </a:t>
            </a:r>
          </a:p>
          <a:p>
            <a:pPr marL="2743200" lvl="8" indent="0">
              <a:buNone/>
            </a:pPr>
            <a:r>
              <a:rPr lang="en-US" sz="2600" b="1" i="1" dirty="0">
                <a:solidFill>
                  <a:srgbClr val="555555"/>
                </a:solidFill>
                <a:latin typeface="arial" panose="020B0604020202020204" pitchFamily="34" charset="0"/>
              </a:rPr>
              <a:t>                                 Evidence-Based?                                                               	                      An Update 10 Years Late</a:t>
            </a:r>
            <a:r>
              <a:rPr lang="en-US" sz="2600" b="1" dirty="0">
                <a:solidFill>
                  <a:srgbClr val="555555"/>
                </a:solidFill>
                <a:latin typeface="arial" panose="020B0604020202020204" pitchFamily="34" charset="0"/>
              </a:rPr>
              <a:t>r.</a:t>
            </a:r>
          </a:p>
          <a:p>
            <a:pPr marL="2743200" lvl="8" indent="0">
              <a:buNone/>
            </a:pPr>
            <a:endParaRPr lang="en-US" sz="1800" b="1" dirty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pPr marL="2743200" lvl="8" indent="0">
              <a:buNone/>
            </a:pPr>
            <a:r>
              <a:rPr lang="en-US" sz="1800" b="1" dirty="0">
                <a:solidFill>
                  <a:srgbClr val="555555"/>
                </a:solidFill>
                <a:latin typeface="arial" panose="020B0604020202020204" pitchFamily="34" charset="0"/>
              </a:rPr>
              <a:t>			</a:t>
            </a:r>
            <a:r>
              <a:rPr lang="nl-NL" sz="1800" u="sng" dirty="0"/>
              <a:t>Families in Society. </a:t>
            </a:r>
            <a:r>
              <a:rPr lang="nl-NL" sz="18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r>
              <a:rPr lang="nl-NL" sz="1800" u="sng" dirty="0"/>
              <a:t>pril 2019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743200" lvl="8" indent="0">
              <a:buNone/>
            </a:pPr>
            <a:r>
              <a:rPr lang="en-US" sz="1800" b="1" dirty="0">
                <a:solidFill>
                  <a:srgbClr val="555555"/>
                </a:solidFill>
                <a:latin typeface="arial" panose="020B0604020202020204" pitchFamily="34" charset="0"/>
              </a:rPr>
              <a:t>	</a:t>
            </a:r>
          </a:p>
          <a:p>
            <a:pPr marL="2743200" lvl="8" indent="0">
              <a:buNone/>
            </a:pPr>
            <a:r>
              <a:rPr lang="en-US" sz="1800" b="1" dirty="0">
                <a:solidFill>
                  <a:srgbClr val="555555"/>
                </a:solidFill>
                <a:latin typeface="arial" panose="020B0604020202020204" pitchFamily="34" charset="0"/>
              </a:rPr>
              <a:t>               2012</a:t>
            </a:r>
          </a:p>
          <a:p>
            <a:pPr marL="2743200" lvl="8" indent="0">
              <a:buNone/>
            </a:pPr>
            <a:endParaRPr lang="en-US" sz="1800" b="1" dirty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pPr marL="2743200" lvl="8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					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A18D4693-C3A2-4A6C-BEE5-291A9711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de SBFT, werkt het….. ? </a:t>
            </a:r>
          </a:p>
        </p:txBody>
      </p:sp>
      <p:pic>
        <p:nvPicPr>
          <p:cNvPr id="5" name="Tijdelijke aanduiding voor inhoud 6">
            <a:extLst>
              <a:ext uri="{FF2B5EF4-FFF2-40B4-BE49-F238E27FC236}">
                <a16:creationId xmlns:a16="http://schemas.microsoft.com/office/drawing/2014/main" xmlns="" id="{E74F6870-BFBA-489D-82A1-44AB48E3C0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005" y="2189177"/>
            <a:ext cx="2485264" cy="38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90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="" id="{BFECB6B9-1DF9-49C9-A96F-8D0D6986F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Herman </a:t>
            </a:r>
            <a:r>
              <a:rPr lang="nl-NL" sz="3200" dirty="0" err="1"/>
              <a:t>Prüst</a:t>
            </a:r>
            <a:r>
              <a:rPr lang="nl-NL" sz="3200" dirty="0"/>
              <a:t> en Sjef de Vries (schrijvers</a:t>
            </a:r>
            <a:r>
              <a:rPr lang="nl-NL" dirty="0"/>
              <a:t>) </a:t>
            </a:r>
          </a:p>
          <a:p>
            <a:pPr marL="0" indent="0">
              <a:buNone/>
            </a:pPr>
            <a:r>
              <a:rPr lang="nl-NL" dirty="0"/>
              <a:t>		 Marion </a:t>
            </a:r>
            <a:r>
              <a:rPr lang="nl-NL" dirty="0" err="1"/>
              <a:t>Hoeffgen</a:t>
            </a:r>
            <a:r>
              <a:rPr lang="nl-NL" dirty="0"/>
              <a:t> en Wim </a:t>
            </a:r>
            <a:r>
              <a:rPr lang="nl-NL" dirty="0" err="1"/>
              <a:t>Joosen</a:t>
            </a:r>
            <a:r>
              <a:rPr lang="nl-NL" dirty="0"/>
              <a:t> (tweede lezers) 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600" dirty="0"/>
              <a:t>Effectief voor het doel van het sociaal werk: 					Empowerment.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B77FC059-7EF3-4A3B-B954-D1540CD6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17" y="-1906344"/>
            <a:ext cx="10341684" cy="105425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6D6DA2A2-5339-4125-80AE-32463E25F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580" y="167780"/>
            <a:ext cx="7429500" cy="17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8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="" id="{0A5D5ED9-48D9-425D-A2B6-84EA217A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2248348"/>
            <a:ext cx="10327340" cy="434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Hulpverlener</a:t>
            </a:r>
            <a:r>
              <a:rPr lang="nl-NL" sz="3600" i="1" dirty="0"/>
              <a:t>: </a:t>
            </a:r>
            <a:r>
              <a:rPr lang="nl-NL" sz="3200" i="1" dirty="0"/>
              <a:t>stel dat je hierna naar huis gaat en denkt daar heb ik nu eens echt wat aan gehad? Wat is er dan gebeurd in dit gesprek?</a:t>
            </a:r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r>
              <a:rPr lang="nl-NL" sz="2800" b="1" dirty="0"/>
              <a:t>Man: </a:t>
            </a:r>
            <a:r>
              <a:rPr lang="nl-NL" sz="3600" i="1" dirty="0"/>
              <a:t> </a:t>
            </a:r>
            <a:r>
              <a:rPr lang="nl-NL" sz="3200" i="1" dirty="0"/>
              <a:t>Dan weet ik eindelijk waarom ik dit doe !</a:t>
            </a:r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r>
              <a:rPr lang="nl-NL" sz="2800" b="1" dirty="0"/>
              <a:t>Hulpverlener</a:t>
            </a:r>
            <a:r>
              <a:rPr lang="nl-NL" sz="2800" i="1" dirty="0"/>
              <a:t>: ………</a:t>
            </a:r>
          </a:p>
          <a:p>
            <a:pPr marL="0" indent="0">
              <a:buNone/>
            </a:pPr>
            <a:r>
              <a:rPr lang="nl-NL" sz="3600" i="1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999E3208-B757-4DD4-80E3-F89482E9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je volgende reactie? </a:t>
            </a:r>
          </a:p>
        </p:txBody>
      </p:sp>
    </p:spTree>
    <p:extLst>
      <p:ext uri="{BB962C8B-B14F-4D97-AF65-F5344CB8AC3E}">
        <p14:creationId xmlns:p14="http://schemas.microsoft.com/office/powerpoint/2010/main" val="3979871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="" id="{C4A70FE8-3D9C-4629-821B-55852B234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15" y="2248348"/>
            <a:ext cx="10698355" cy="4609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600" dirty="0"/>
              <a:t> </a:t>
            </a:r>
            <a:r>
              <a:rPr lang="nl-NL" sz="3600" b="1" dirty="0">
                <a:solidFill>
                  <a:srgbClr val="002060"/>
                </a:solidFill>
              </a:rPr>
              <a:t>NIET</a:t>
            </a:r>
            <a:r>
              <a:rPr lang="nl-NL" sz="4800" b="1" dirty="0"/>
              <a:t>:</a:t>
            </a:r>
            <a:r>
              <a:rPr lang="nl-NL" sz="2800" b="1" dirty="0"/>
              <a:t> ervaring, supervisie, scholing, methoden, </a:t>
            </a:r>
          </a:p>
          <a:p>
            <a:pPr marL="0" indent="0">
              <a:buNone/>
            </a:pPr>
            <a:r>
              <a:rPr lang="nl-NL" sz="2800" b="1" dirty="0"/>
              <a:t>			protocollen, specifieke interventies ….</a:t>
            </a:r>
          </a:p>
          <a:p>
            <a:pPr marL="0" indent="0">
              <a:buNone/>
            </a:pPr>
            <a:endParaRPr lang="nl-NL" sz="2800" b="1" dirty="0"/>
          </a:p>
          <a:p>
            <a:r>
              <a:rPr lang="nl-NL" sz="3200" dirty="0">
                <a:solidFill>
                  <a:srgbClr val="FF0000"/>
                </a:solidFill>
              </a:rPr>
              <a:t> R</a:t>
            </a:r>
            <a:r>
              <a:rPr lang="nl-NL" sz="3200" dirty="0"/>
              <a:t>outine </a:t>
            </a:r>
            <a:r>
              <a:rPr lang="nl-NL" sz="3200" dirty="0" err="1">
                <a:solidFill>
                  <a:srgbClr val="FF0000"/>
                </a:solidFill>
              </a:rPr>
              <a:t>O</a:t>
            </a:r>
            <a:r>
              <a:rPr lang="nl-NL" sz="3200" dirty="0" err="1"/>
              <a:t>utcome</a:t>
            </a:r>
            <a:r>
              <a:rPr lang="nl-NL" sz="3200" dirty="0"/>
              <a:t>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onitoring ( ROM)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200" dirty="0"/>
              <a:t> </a:t>
            </a:r>
            <a:r>
              <a:rPr lang="nl-NL" sz="3200" dirty="0">
                <a:solidFill>
                  <a:srgbClr val="FF0000"/>
                </a:solidFill>
              </a:rPr>
              <a:t>Maatwerk</a:t>
            </a:r>
            <a:r>
              <a:rPr lang="nl-NL" sz="3200" dirty="0"/>
              <a:t>: toesnijden op cultuur, doelen, tempo, 	 				waarden, normen, overtuigingen, </a:t>
            </a:r>
          </a:p>
          <a:p>
            <a:pPr marL="0" indent="0">
              <a:buNone/>
            </a:pPr>
            <a:r>
              <a:rPr lang="nl-NL" sz="3200" dirty="0"/>
              <a:t>				én therapievoorkeur….</a:t>
            </a:r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0B551CE9-757D-4DCC-8FCA-36248DDC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Verhogen van het effect.</a:t>
            </a:r>
          </a:p>
        </p:txBody>
      </p:sp>
    </p:spTree>
    <p:extLst>
      <p:ext uri="{BB962C8B-B14F-4D97-AF65-F5344CB8AC3E}">
        <p14:creationId xmlns:p14="http://schemas.microsoft.com/office/powerpoint/2010/main" val="1703318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7" name="Rectangle 9">
            <a:extLst>
              <a:ext uri="{FF2B5EF4-FFF2-40B4-BE49-F238E27FC236}">
                <a16:creationId xmlns:a16="http://schemas.microsoft.com/office/drawing/2014/main" xmlns="" id="{A00B9567-BBB5-4BAB-B6E4-5C9CDF35E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6" y="3860800"/>
            <a:ext cx="2232025" cy="1944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14695" name="Rectangle 7">
            <a:extLst>
              <a:ext uri="{FF2B5EF4-FFF2-40B4-BE49-F238E27FC236}">
                <a16:creationId xmlns:a16="http://schemas.microsoft.com/office/drawing/2014/main" xmlns="" id="{23C8A421-AEFB-49BE-884D-AC1F1EADE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9" y="3860800"/>
            <a:ext cx="2160587" cy="1944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14693" name="Rectangle 5">
            <a:extLst>
              <a:ext uri="{FF2B5EF4-FFF2-40B4-BE49-F238E27FC236}">
                <a16:creationId xmlns:a16="http://schemas.microsoft.com/office/drawing/2014/main" xmlns="" id="{51C0C954-4C36-4EF8-A33D-4BA6B5F86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3860800"/>
            <a:ext cx="2232025" cy="1944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xmlns="" id="{E25EA9C2-8E11-4511-A402-0B598DBC9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7200" dirty="0"/>
              <a:t>E = M C²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xmlns="" id="{EC0AB10B-4B50-4747-8A6E-75ADCD6FE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548143"/>
            <a:ext cx="8393113" cy="50971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dirty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nl-NL" altLang="nl-NL" sz="4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3600" b="1" dirty="0"/>
              <a:t>Effect = Maatwerk x Cliënt x Checken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4000" dirty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dirty="0"/>
              <a:t>      Werkrelatie	      Interne, 	                 Werkrelatie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dirty="0"/>
              <a:t>	   </a:t>
            </a:r>
            <a:r>
              <a:rPr lang="nl-NL" altLang="nl-NL" i="1" dirty="0" err="1"/>
              <a:t>Theory</a:t>
            </a:r>
            <a:r>
              <a:rPr lang="nl-NL" altLang="nl-NL" i="1" dirty="0"/>
              <a:t> of	</a:t>
            </a:r>
            <a:r>
              <a:rPr lang="nl-NL" altLang="nl-NL" dirty="0"/>
              <a:t>	      Externe                     Vooruitgang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dirty="0"/>
              <a:t>	        </a:t>
            </a:r>
            <a:r>
              <a:rPr lang="nl-NL" altLang="nl-NL" i="1" dirty="0"/>
              <a:t>Change</a:t>
            </a:r>
            <a:r>
              <a:rPr lang="nl-NL" altLang="nl-NL" dirty="0"/>
              <a:t>                 Hulpbronnen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dirty="0"/>
              <a:t>	   Doelen                      Context                    </a:t>
            </a:r>
          </a:p>
        </p:txBody>
      </p:sp>
      <p:sp>
        <p:nvSpPr>
          <p:cNvPr id="114694" name="Line 6">
            <a:extLst>
              <a:ext uri="{FF2B5EF4-FFF2-40B4-BE49-F238E27FC236}">
                <a16:creationId xmlns:a16="http://schemas.microsoft.com/office/drawing/2014/main" xmlns="" id="{275503EC-CB00-454A-B3D8-3890D7F2D5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8720" y="3259711"/>
            <a:ext cx="2" cy="7328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14696" name="Line 8">
            <a:extLst>
              <a:ext uri="{FF2B5EF4-FFF2-40B4-BE49-F238E27FC236}">
                <a16:creationId xmlns:a16="http://schemas.microsoft.com/office/drawing/2014/main" xmlns="" id="{A9744CDF-3DA9-4CF4-8C12-1D4A570AE2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8643" y="3284536"/>
            <a:ext cx="0" cy="576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14698" name="Line 10">
            <a:extLst>
              <a:ext uri="{FF2B5EF4-FFF2-40B4-BE49-F238E27FC236}">
                <a16:creationId xmlns:a16="http://schemas.microsoft.com/office/drawing/2014/main" xmlns="" id="{2099E99B-7F8D-4D19-B4FD-5ADE3DB033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86055" y="3357562"/>
            <a:ext cx="0" cy="50323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Pijl: gekromd links 1">
            <a:extLst>
              <a:ext uri="{FF2B5EF4-FFF2-40B4-BE49-F238E27FC236}">
                <a16:creationId xmlns:a16="http://schemas.microsoft.com/office/drawing/2014/main" xmlns="" id="{81CAD5C1-FDD8-4503-9B4E-F407066BB840}"/>
              </a:ext>
            </a:extLst>
          </p:cNvPr>
          <p:cNvSpPr/>
          <p:nvPr/>
        </p:nvSpPr>
        <p:spPr>
          <a:xfrm>
            <a:off x="9086055" y="5590994"/>
            <a:ext cx="646420" cy="6968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40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 invX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="" id="{0A5D5ED9-48D9-425D-A2B6-84EA217A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2248348"/>
            <a:ext cx="10327340" cy="434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Hulpverlener</a:t>
            </a:r>
            <a:r>
              <a:rPr lang="nl-NL" sz="3600" i="1" dirty="0"/>
              <a:t>: </a:t>
            </a:r>
            <a:r>
              <a:rPr lang="nl-NL" sz="3200" i="1" dirty="0"/>
              <a:t>stel dat je hierna naar huis gaat en denkt daar heb ik nu eens echt wat aan gehad? Wat hebben we dan gedaan dit gesprek?</a:t>
            </a:r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r>
              <a:rPr lang="nl-NL" sz="2800" b="1" dirty="0"/>
              <a:t>Man: </a:t>
            </a:r>
            <a:r>
              <a:rPr lang="nl-NL" sz="3600" i="1" dirty="0"/>
              <a:t> </a:t>
            </a:r>
            <a:r>
              <a:rPr lang="nl-NL" sz="3200" i="1" dirty="0"/>
              <a:t>Dan weet ik eindelijk waarom ik dit doe !</a:t>
            </a:r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r>
              <a:rPr lang="nl-NL" sz="2800" b="1" dirty="0"/>
              <a:t>Hulpverlener</a:t>
            </a:r>
            <a:r>
              <a:rPr lang="nl-NL" sz="2800" i="1" dirty="0"/>
              <a:t>: ………</a:t>
            </a:r>
          </a:p>
          <a:p>
            <a:pPr marL="0" indent="0">
              <a:buNone/>
            </a:pPr>
            <a:r>
              <a:rPr lang="nl-NL" sz="3600" i="1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999E3208-B757-4DD4-80E3-F89482E9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je volgende reactie? </a:t>
            </a:r>
          </a:p>
        </p:txBody>
      </p:sp>
    </p:spTree>
    <p:extLst>
      <p:ext uri="{BB962C8B-B14F-4D97-AF65-F5344CB8AC3E}">
        <p14:creationId xmlns:p14="http://schemas.microsoft.com/office/powerpoint/2010/main" val="1058891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="" id="{B6849B24-35CF-4D0D-B52D-91169711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575" y="2248348"/>
            <a:ext cx="10327340" cy="46096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800" b="1" dirty="0"/>
              <a:t>Op maat van de cliënt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b="1" dirty="0"/>
              <a:t>Positieve houding hulpverlener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b="1" dirty="0"/>
              <a:t>Gelijkwaardige werkrelatie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b="1" dirty="0"/>
              <a:t>Co- constructie in doelbepaling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b="1" dirty="0"/>
              <a:t>Positieve verwachtingen; hoop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b="1" dirty="0"/>
              <a:t>Sensitief m.b.t. cultuur/gender/religie/</a:t>
            </a:r>
            <a:r>
              <a:rPr lang="nl-NL" sz="2800" b="1" dirty="0" err="1"/>
              <a:t>copingstijl</a:t>
            </a:r>
            <a:endParaRPr lang="nl-NL" sz="2800" b="1" dirty="0"/>
          </a:p>
          <a:p>
            <a:pPr marL="0" indent="0">
              <a:buNone/>
            </a:pPr>
            <a:endParaRPr lang="nl-NL" sz="1900" b="1" dirty="0"/>
          </a:p>
          <a:p>
            <a:pPr marL="0" indent="0">
              <a:buNone/>
            </a:pPr>
            <a:r>
              <a:rPr lang="nl-NL" sz="3600" b="1" dirty="0">
                <a:solidFill>
                  <a:srgbClr val="002060"/>
                </a:solidFill>
              </a:rPr>
              <a:t>Wat kan daar de oorzaak van zijn ? 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6A82C5D-3F93-4672-958B-B26A76D5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678192"/>
          </a:xfrm>
        </p:spPr>
        <p:txBody>
          <a:bodyPr/>
          <a:lstStyle/>
          <a:p>
            <a:r>
              <a:rPr lang="nl-NL" sz="4800" b="1" dirty="0"/>
              <a:t>SBFT lijkt dat te doen wat werkt, maar is niet effectiever !</a:t>
            </a:r>
            <a:br>
              <a:rPr lang="nl-NL" sz="4800" b="1" dirty="0"/>
            </a:b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981871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="" id="{0CC76DAB-0A19-4C6E-A573-2408D0D6A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2248348"/>
            <a:ext cx="10327340" cy="4412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>
                <a:solidFill>
                  <a:srgbClr val="0070C0"/>
                </a:solidFill>
              </a:rPr>
              <a:t>    Sjef de Vries.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i="1" dirty="0"/>
              <a:t>Wat Werkt, de kracht en kern van het maatschappelijk werk</a:t>
            </a:r>
            <a:r>
              <a:rPr lang="nl-NL" sz="2000" b="1" i="1" dirty="0"/>
              <a:t>. </a:t>
            </a:r>
          </a:p>
          <a:p>
            <a:pPr marL="0" indent="0">
              <a:buNone/>
            </a:pPr>
            <a:r>
              <a:rPr lang="nl-NL" sz="2000" b="1" i="1" dirty="0"/>
              <a:t>      </a:t>
            </a:r>
            <a:r>
              <a:rPr lang="nl-NL" sz="1600" dirty="0"/>
              <a:t>SWP 2007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i="1" dirty="0"/>
              <a:t>Wat werkt en hoe ? Het common factors model als basis voor de psychosociale hulpverlening in het sociaal werk. </a:t>
            </a:r>
          </a:p>
          <a:p>
            <a:pPr marL="0" indent="0">
              <a:buNone/>
            </a:pPr>
            <a:r>
              <a:rPr lang="nl-NL" sz="2000" b="1" i="1" dirty="0"/>
              <a:t>      </a:t>
            </a:r>
            <a:r>
              <a:rPr lang="nl-NL" sz="1600" dirty="0"/>
              <a:t>Journal of </a:t>
            </a:r>
            <a:r>
              <a:rPr lang="nl-NL" sz="1600" dirty="0" err="1"/>
              <a:t>Social</a:t>
            </a:r>
            <a:r>
              <a:rPr lang="nl-NL" sz="1600" dirty="0"/>
              <a:t> </a:t>
            </a:r>
            <a:r>
              <a:rPr lang="nl-NL" sz="1600" dirty="0" err="1"/>
              <a:t>Intervention</a:t>
            </a:r>
            <a:r>
              <a:rPr lang="nl-NL" sz="1600" dirty="0"/>
              <a:t>; </a:t>
            </a:r>
            <a:r>
              <a:rPr lang="nl-NL" sz="1600" dirty="0" err="1"/>
              <a:t>Theory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Practice</a:t>
            </a:r>
            <a:r>
              <a:rPr lang="nl-NL" sz="1600" dirty="0"/>
              <a:t> 2017. vol.26,  issue 3,  4-27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i="1" dirty="0"/>
              <a:t>Zo werkt het niet. </a:t>
            </a:r>
          </a:p>
          <a:p>
            <a:pPr marL="0" indent="0">
              <a:buNone/>
            </a:pPr>
            <a:r>
              <a:rPr lang="nl-NL" sz="1600" b="1" i="1" dirty="0"/>
              <a:t>       </a:t>
            </a:r>
            <a:r>
              <a:rPr lang="nl-NL" sz="1600" dirty="0"/>
              <a:t>Tijdschrift voor sociale vraagstukken 2017 nr. 2, 46-50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i="1" dirty="0"/>
              <a:t>Wat iedere sociaal werker moet weten. Tien bewezen effectieve ‘sleutels’ voor een effectieve hulpverlening</a:t>
            </a:r>
            <a:r>
              <a:rPr lang="nl-NL" b="1" dirty="0"/>
              <a:t>.</a:t>
            </a:r>
          </a:p>
          <a:p>
            <a:pPr marL="0" indent="0">
              <a:buNone/>
            </a:pPr>
            <a:r>
              <a:rPr lang="nl-NL" sz="2000" b="1" dirty="0"/>
              <a:t>      </a:t>
            </a:r>
            <a:r>
              <a:rPr lang="nl-NL" sz="1400" dirty="0"/>
              <a:t>Vakblad sociaal werk 2018. nr. 3,  21-23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75B71C6C-583B-4A88-A568-B29B24098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Verantwoording te vinden in:  </a:t>
            </a:r>
          </a:p>
        </p:txBody>
      </p:sp>
    </p:spTree>
    <p:extLst>
      <p:ext uri="{BB962C8B-B14F-4D97-AF65-F5344CB8AC3E}">
        <p14:creationId xmlns:p14="http://schemas.microsoft.com/office/powerpoint/2010/main" val="1078371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776" y="1196752"/>
            <a:ext cx="4392488" cy="554461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12491" y="570156"/>
            <a:ext cx="7756263" cy="554588"/>
          </a:xfrm>
        </p:spPr>
        <p:txBody>
          <a:bodyPr/>
          <a:lstStyle/>
          <a:p>
            <a:r>
              <a:rPr lang="nl-NL" dirty="0"/>
              <a:t>Verder lezen. </a:t>
            </a:r>
          </a:p>
        </p:txBody>
      </p:sp>
    </p:spTree>
    <p:extLst>
      <p:ext uri="{BB962C8B-B14F-4D97-AF65-F5344CB8AC3E}">
        <p14:creationId xmlns:p14="http://schemas.microsoft.com/office/powerpoint/2010/main" val="25286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Twee metatheorieën.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nl-NL" altLang="nl-NL" sz="4800" dirty="0"/>
          </a:p>
          <a:p>
            <a:pPr algn="ctr" eaLnBrk="1" hangingPunct="1">
              <a:buFont typeface="Wingdings" pitchFamily="2" charset="2"/>
              <a:buNone/>
            </a:pPr>
            <a:r>
              <a:rPr lang="nl-NL" altLang="nl-NL" sz="4800" b="1" dirty="0"/>
              <a:t>Medisch model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nl-NL" altLang="nl-NL" sz="4800" b="1" dirty="0"/>
              <a:t>&amp;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nl-NL" altLang="nl-NL" sz="4800" b="1" dirty="0"/>
              <a:t>Common factors model</a:t>
            </a:r>
          </a:p>
        </p:txBody>
      </p:sp>
    </p:spTree>
    <p:extLst>
      <p:ext uri="{BB962C8B-B14F-4D97-AF65-F5344CB8AC3E}">
        <p14:creationId xmlns:p14="http://schemas.microsoft.com/office/powerpoint/2010/main" val="93937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 dirty="0"/>
              <a:t>Het materiaal.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nl-NL" altLang="nl-NL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938" y="1392572"/>
            <a:ext cx="6458732" cy="529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Scannen0001">
            <a:extLst>
              <a:ext uri="{FF2B5EF4-FFF2-40B4-BE49-F238E27FC236}">
                <a16:creationId xmlns:a16="http://schemas.microsoft.com/office/drawing/2014/main" xmlns="" id="{2497EE0E-0A13-4BB1-8EA4-E61EB1D0D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329" y="1392573"/>
            <a:ext cx="4017176" cy="53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60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>
                <a:solidFill>
                  <a:srgbClr val="0070C0"/>
                </a:solidFill>
              </a:rPr>
              <a:t>MEDISCH MODEL. 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3248" y="2390114"/>
            <a:ext cx="7745505" cy="471685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z="3600" dirty="0"/>
              <a:t> </a:t>
            </a:r>
            <a:r>
              <a:rPr lang="nl-NL" altLang="nl-NL" sz="3200" b="1" i="1" dirty="0"/>
              <a:t>Levensproblemen	</a:t>
            </a:r>
            <a:r>
              <a:rPr lang="nl-NL" altLang="nl-NL" sz="2800" b="1" dirty="0"/>
              <a:t>					</a:t>
            </a:r>
            <a:r>
              <a:rPr lang="nl-NL" altLang="nl-NL" sz="2800" dirty="0"/>
              <a:t>psychische fenomenen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800" dirty="0"/>
              <a:t>				diagnoses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b="1" dirty="0"/>
              <a:t>  </a:t>
            </a:r>
            <a:r>
              <a:rPr lang="nl-NL" altLang="nl-NL" sz="3200" b="1" i="1" dirty="0"/>
              <a:t>Theoretisch verklaringsmodel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800" b="1" dirty="0"/>
              <a:t>				</a:t>
            </a:r>
            <a:r>
              <a:rPr lang="nl-NL" altLang="nl-NL" sz="2800" dirty="0"/>
              <a:t>oorzaken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800" dirty="0"/>
              <a:t>				 	oplossingen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b="1" dirty="0"/>
              <a:t>  </a:t>
            </a:r>
            <a:r>
              <a:rPr lang="nl-NL" altLang="nl-NL" sz="3200" b="1" i="1" dirty="0"/>
              <a:t>Veranderingstheorie en - methoden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800" b="1" dirty="0"/>
              <a:t>				</a:t>
            </a:r>
            <a:r>
              <a:rPr lang="nl-NL" altLang="nl-NL" sz="2800" dirty="0"/>
              <a:t>technieken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800" dirty="0"/>
              <a:t>					protocollen</a:t>
            </a:r>
          </a:p>
          <a:p>
            <a:pPr eaLnBrk="1" hangingPunct="1">
              <a:lnSpc>
                <a:spcPct val="90000"/>
              </a:lnSpc>
            </a:pPr>
            <a:endParaRPr lang="nl-NL" altLang="nl-NL" b="1" dirty="0"/>
          </a:p>
        </p:txBody>
      </p:sp>
    </p:spTree>
    <p:extLst>
      <p:ext uri="{BB962C8B-B14F-4D97-AF65-F5344CB8AC3E}">
        <p14:creationId xmlns:p14="http://schemas.microsoft.com/office/powerpoint/2010/main" val="3712066651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>
                <a:solidFill>
                  <a:srgbClr val="0070C0"/>
                </a:solidFill>
              </a:rPr>
              <a:t>MEDISCH MODEL. 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4" y="1790700"/>
            <a:ext cx="8231187" cy="50673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endParaRPr lang="nl-NL" altLang="nl-NL" sz="2800" dirty="0"/>
          </a:p>
          <a:p>
            <a:pPr eaLnBrk="1" hangingPunct="1">
              <a:lnSpc>
                <a:spcPct val="80000"/>
              </a:lnSpc>
            </a:pPr>
            <a:r>
              <a:rPr lang="nl-NL" altLang="nl-NL" sz="2800" b="1" i="1" dirty="0"/>
              <a:t> </a:t>
            </a:r>
            <a:r>
              <a:rPr lang="nl-NL" altLang="nl-NL" sz="3200" b="1" i="1" dirty="0">
                <a:solidFill>
                  <a:srgbClr val="002060"/>
                </a:solidFill>
              </a:rPr>
              <a:t>Hulpverlener is expert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altLang="nl-NL" sz="2800" b="1" dirty="0"/>
              <a:t>	   </a:t>
            </a:r>
            <a:r>
              <a:rPr lang="nl-NL" altLang="nl-NL" dirty="0"/>
              <a:t>over verklaringen; diagnoses / doelen / oplossingen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NL" altLang="nl-NL" b="1" dirty="0"/>
          </a:p>
          <a:p>
            <a:pPr eaLnBrk="1" hangingPunct="1">
              <a:lnSpc>
                <a:spcPct val="80000"/>
              </a:lnSpc>
            </a:pPr>
            <a:r>
              <a:rPr lang="nl-NL" altLang="nl-NL" sz="2800" b="1" dirty="0"/>
              <a:t> </a:t>
            </a:r>
            <a:r>
              <a:rPr lang="nl-NL" altLang="nl-NL" sz="3200" b="1" i="1" dirty="0">
                <a:solidFill>
                  <a:srgbClr val="002060"/>
                </a:solidFill>
              </a:rPr>
              <a:t>Cliënt is +/- onkundig, onwetend </a:t>
            </a:r>
            <a:r>
              <a:rPr lang="nl-NL" altLang="nl-NL" sz="2800" b="1" dirty="0"/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altLang="nl-NL" sz="2800" b="1" dirty="0"/>
              <a:t>	</a:t>
            </a:r>
            <a:r>
              <a:rPr lang="nl-NL" altLang="nl-NL" dirty="0"/>
              <a:t>Ontvanger van de interventies</a:t>
            </a:r>
            <a:r>
              <a:rPr lang="nl-NL" altLang="nl-NL" sz="2800" dirty="0"/>
              <a:t>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NL" altLang="nl-NL" sz="1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NL" altLang="nl-NL" sz="1400" b="1" dirty="0"/>
          </a:p>
          <a:p>
            <a:pPr eaLnBrk="1" hangingPunct="1">
              <a:lnSpc>
                <a:spcPct val="80000"/>
              </a:lnSpc>
            </a:pPr>
            <a:r>
              <a:rPr lang="nl-NL" altLang="nl-NL" sz="3500" b="1" dirty="0">
                <a:solidFill>
                  <a:srgbClr val="002060"/>
                </a:solidFill>
              </a:rPr>
              <a:t> </a:t>
            </a:r>
            <a:r>
              <a:rPr lang="nl-NL" altLang="nl-NL" sz="3500" b="1" i="1" dirty="0">
                <a:solidFill>
                  <a:srgbClr val="002060"/>
                </a:solidFill>
              </a:rPr>
              <a:t>Effect </a:t>
            </a:r>
            <a:r>
              <a:rPr lang="nl-NL" altLang="nl-NL" sz="3500" b="1" dirty="0">
                <a:solidFill>
                  <a:srgbClr val="002060"/>
                </a:solidFill>
              </a:rPr>
              <a:t>=	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altLang="nl-NL" sz="2800" b="1" dirty="0"/>
              <a:t>		   </a:t>
            </a:r>
            <a:r>
              <a:rPr lang="nl-NL" altLang="nl-NL" sz="2800" dirty="0"/>
              <a:t>Probleemanalyse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altLang="nl-NL" sz="2800" dirty="0"/>
              <a:t>			+ diagnose/hypothese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altLang="nl-NL" sz="2800" dirty="0"/>
              <a:t>			+ behandelingsplan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altLang="nl-NL" sz="2800" dirty="0"/>
              <a:t>			+ (bewezen) interventies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altLang="nl-NL" sz="2800" dirty="0"/>
              <a:t>			+ (objectieve) evaluatie.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altLang="nl-NL" sz="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12903740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Medisch model. 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7" y="1557338"/>
            <a:ext cx="8926763" cy="4968006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nl-NL" altLang="nl-NL" b="1" dirty="0"/>
          </a:p>
          <a:p>
            <a:pPr eaLnBrk="1" hangingPunct="1">
              <a:buFont typeface="Wingdings" pitchFamily="2" charset="2"/>
              <a:buNone/>
            </a:pPr>
            <a:endParaRPr lang="nl-NL" altLang="nl-NL" b="1" dirty="0"/>
          </a:p>
          <a:p>
            <a:pPr eaLnBrk="1" hangingPunct="1">
              <a:buFont typeface="Wingdings" pitchFamily="2" charset="2"/>
              <a:buNone/>
            </a:pPr>
            <a:r>
              <a:rPr lang="nl-NL" altLang="nl-NL" b="1" dirty="0"/>
              <a:t>      </a:t>
            </a:r>
            <a:r>
              <a:rPr lang="nl-NL" altLang="nl-NL" sz="3200" b="1" dirty="0">
                <a:solidFill>
                  <a:srgbClr val="0070C0"/>
                </a:solidFill>
              </a:rPr>
              <a:t>Medisch model geldt, als er bewijs is voor: </a:t>
            </a:r>
          </a:p>
          <a:p>
            <a:pPr eaLnBrk="1" hangingPunct="1">
              <a:buFont typeface="Wingdings" pitchFamily="2" charset="2"/>
              <a:buNone/>
            </a:pPr>
            <a:endParaRPr lang="nl-NL" altLang="nl-NL" b="1" dirty="0"/>
          </a:p>
          <a:p>
            <a:pPr eaLnBrk="1" hangingPunct="1"/>
            <a:r>
              <a:rPr lang="nl-NL" altLang="nl-NL" sz="2800" b="1" dirty="0"/>
              <a:t> Verschil in effect voor tussen methoden</a:t>
            </a:r>
          </a:p>
          <a:p>
            <a:pPr eaLnBrk="1" hangingPunct="1"/>
            <a:r>
              <a:rPr lang="nl-NL" altLang="nl-NL" sz="2800" b="1" dirty="0"/>
              <a:t> Er specifieke interventies zijn die werken</a:t>
            </a:r>
          </a:p>
          <a:p>
            <a:pPr eaLnBrk="1" hangingPunct="1"/>
            <a:r>
              <a:rPr lang="nl-NL" altLang="nl-NL" sz="2800" b="1" dirty="0"/>
              <a:t> Er weinig effect is van wie de hulpverlening doet</a:t>
            </a:r>
          </a:p>
          <a:p>
            <a:pPr eaLnBrk="1" hangingPunct="1"/>
            <a:r>
              <a:rPr lang="nl-NL" altLang="nl-NL" sz="2800" b="1" dirty="0"/>
              <a:t> Dat protocollen beter werken </a:t>
            </a:r>
          </a:p>
          <a:p>
            <a:pPr marL="0" indent="0">
              <a:buNone/>
            </a:pPr>
            <a:endParaRPr lang="nl-NL" alt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870439634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60 jaar onderzoek 1.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9497" y="1628776"/>
            <a:ext cx="9832753" cy="496857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nl-NL" altLang="nl-NL" b="1" dirty="0"/>
          </a:p>
          <a:p>
            <a:pPr eaLnBrk="1" hangingPunct="1">
              <a:lnSpc>
                <a:spcPct val="90000"/>
              </a:lnSpc>
            </a:pPr>
            <a:endParaRPr lang="nl-NL" altLang="nl-NL" b="1" dirty="0"/>
          </a:p>
          <a:p>
            <a:pPr eaLnBrk="1" hangingPunct="1">
              <a:lnSpc>
                <a:spcPct val="90000"/>
              </a:lnSpc>
            </a:pPr>
            <a:r>
              <a:rPr lang="nl-NL" altLang="nl-NL" sz="3200" b="1" dirty="0"/>
              <a:t> Hulpverlening helpt  (60-80% is beter af)</a:t>
            </a:r>
          </a:p>
          <a:p>
            <a:pPr eaLnBrk="1" hangingPunct="1">
              <a:lnSpc>
                <a:spcPct val="90000"/>
              </a:lnSpc>
            </a:pPr>
            <a:endParaRPr lang="nl-NL" altLang="nl-NL" sz="3200" b="1" dirty="0"/>
          </a:p>
          <a:p>
            <a:pPr eaLnBrk="1" hangingPunct="1">
              <a:lnSpc>
                <a:spcPct val="90000"/>
              </a:lnSpc>
            </a:pPr>
            <a:r>
              <a:rPr lang="nl-NL" altLang="nl-NL" sz="3200" b="1" dirty="0"/>
              <a:t> Methoden maken géén of verwaarloosbaar  verschil</a:t>
            </a:r>
          </a:p>
          <a:p>
            <a:pPr eaLnBrk="1" hangingPunct="1">
              <a:lnSpc>
                <a:spcPct val="90000"/>
              </a:lnSpc>
            </a:pPr>
            <a:endParaRPr lang="nl-NL" altLang="nl-NL" sz="3200" b="1" dirty="0"/>
          </a:p>
          <a:p>
            <a:pPr eaLnBrk="1" hangingPunct="1">
              <a:lnSpc>
                <a:spcPct val="90000"/>
              </a:lnSpc>
            </a:pPr>
            <a:r>
              <a:rPr lang="nl-NL" altLang="nl-NL" sz="3200" b="1" dirty="0"/>
              <a:t> Protocollen maken nauwelijks verschil</a:t>
            </a:r>
          </a:p>
          <a:p>
            <a:pPr eaLnBrk="1" hangingPunct="1">
              <a:lnSpc>
                <a:spcPct val="90000"/>
              </a:lnSpc>
            </a:pPr>
            <a:endParaRPr lang="nl-NL" altLang="nl-NL" sz="3200" b="1" dirty="0"/>
          </a:p>
          <a:p>
            <a:pPr>
              <a:lnSpc>
                <a:spcPct val="90000"/>
              </a:lnSpc>
            </a:pPr>
            <a:r>
              <a:rPr lang="nl-NL" altLang="nl-NL" sz="3200" b="1" dirty="0"/>
              <a:t> Specifieke interventies maken geen verschil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altLang="nl-NL" sz="3200" b="1" dirty="0"/>
          </a:p>
          <a:p>
            <a:pPr>
              <a:lnSpc>
                <a:spcPct val="90000"/>
              </a:lnSpc>
              <a:buNone/>
            </a:pPr>
            <a:r>
              <a:rPr lang="nl-NL" altLang="nl-NL" sz="1400" b="1" dirty="0" err="1"/>
              <a:t>Wampold</a:t>
            </a:r>
            <a:r>
              <a:rPr lang="nl-NL" altLang="nl-NL" sz="1400" b="1" dirty="0"/>
              <a:t>, </a:t>
            </a:r>
            <a:r>
              <a:rPr lang="nl-NL" altLang="nl-NL" sz="1400" b="1" dirty="0" err="1"/>
              <a:t>Imel</a:t>
            </a:r>
            <a:r>
              <a:rPr lang="nl-NL" altLang="nl-NL" sz="1400" b="1" dirty="0"/>
              <a:t>  2015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1000" b="1" dirty="0"/>
              <a:t>Lambert 2013 ; Duncan e.a. 2013</a:t>
            </a:r>
          </a:p>
        </p:txBody>
      </p:sp>
    </p:spTree>
    <p:extLst>
      <p:ext uri="{BB962C8B-B14F-4D97-AF65-F5344CB8AC3E}">
        <p14:creationId xmlns:p14="http://schemas.microsoft.com/office/powerpoint/2010/main" val="191236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ardcover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879</Words>
  <Application>Microsoft Macintosh PowerPoint</Application>
  <PresentationFormat>Aangepast</PresentationFormat>
  <Paragraphs>287</Paragraphs>
  <Slides>35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8" baseType="lpstr">
      <vt:lpstr>Hardcover</vt:lpstr>
      <vt:lpstr>1_Hardcover</vt:lpstr>
      <vt:lpstr>Grafiek</vt:lpstr>
      <vt:lpstr>VOPN    Amsterdam 2/11/2019</vt:lpstr>
      <vt:lpstr>Wat is er mis in deze zin. </vt:lpstr>
      <vt:lpstr>Wat is je volgende reactie? </vt:lpstr>
      <vt:lpstr>Twee metatheorieën. </vt:lpstr>
      <vt:lpstr>Het materiaal.</vt:lpstr>
      <vt:lpstr>MEDISCH MODEL. 1</vt:lpstr>
      <vt:lpstr>MEDISCH MODEL. 2</vt:lpstr>
      <vt:lpstr>Medisch model. 3</vt:lpstr>
      <vt:lpstr>60 jaar onderzoek 1.</vt:lpstr>
      <vt:lpstr>Specifieke technieken:  Ontmantelingsonderzoeken:</vt:lpstr>
      <vt:lpstr>Werkt SFBT zonder….</vt:lpstr>
      <vt:lpstr>60 jaar onderzoek 2</vt:lpstr>
      <vt:lpstr>60 jaar onderzoek (3)</vt:lpstr>
      <vt:lpstr> “Bewezen effectief” </vt:lpstr>
      <vt:lpstr>Het evidence beest</vt:lpstr>
      <vt:lpstr>En….. werkt het ? 2015 </vt:lpstr>
      <vt:lpstr>Wat werkt wel !</vt:lpstr>
      <vt:lpstr>COMMON FACTORS. “BIG FIVE”</vt:lpstr>
      <vt:lpstr>                Common factors :  Lambert’s Pie  1992     Cuijpers 2012</vt:lpstr>
      <vt:lpstr>Wat werkt; Bruce Wampold 2001</vt:lpstr>
      <vt:lpstr>WAT HELPT VOLGENS CLIËNTEN</vt:lpstr>
      <vt:lpstr>PLAATS VAN DE CLIENT </vt:lpstr>
      <vt:lpstr>Voorspellers effect . </vt:lpstr>
      <vt:lpstr>Wat werkt; Bruce Wampold 2001</vt:lpstr>
      <vt:lpstr>Behandelingseffecten 13%</vt:lpstr>
      <vt:lpstr>Placebo-effecten: Hoop</vt:lpstr>
      <vt:lpstr>Placebo effect:  Hoop de bijdrage van de hulpverlener</vt:lpstr>
      <vt:lpstr>En de SBFT, werkt het….. ? </vt:lpstr>
      <vt:lpstr>PowerPoint-presentatie</vt:lpstr>
      <vt:lpstr>Verhogen van het effect.</vt:lpstr>
      <vt:lpstr>E = M C²</vt:lpstr>
      <vt:lpstr>Wat is je volgende reactie? </vt:lpstr>
      <vt:lpstr>SBFT lijkt dat te doen wat werkt, maar is niet effectiever ! </vt:lpstr>
      <vt:lpstr>Verantwoording te vinden in:  </vt:lpstr>
      <vt:lpstr>Verder lezen.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Sjef de Vries</dc:creator>
  <cp:lastModifiedBy>Esther de Wolf</cp:lastModifiedBy>
  <cp:revision>34</cp:revision>
  <dcterms:created xsi:type="dcterms:W3CDTF">2019-10-31T11:02:15Z</dcterms:created>
  <dcterms:modified xsi:type="dcterms:W3CDTF">2019-11-14T12:33:27Z</dcterms:modified>
</cp:coreProperties>
</file>